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1"/>
  </p:sldMasterIdLst>
  <p:notesMasterIdLst>
    <p:notesMasterId r:id="rId34"/>
  </p:notesMasterIdLst>
  <p:sldIdLst>
    <p:sldId id="256" r:id="rId2"/>
    <p:sldId id="264" r:id="rId3"/>
    <p:sldId id="275" r:id="rId4"/>
    <p:sldId id="274" r:id="rId5"/>
    <p:sldId id="273" r:id="rId6"/>
    <p:sldId id="272" r:id="rId7"/>
    <p:sldId id="271" r:id="rId8"/>
    <p:sldId id="270" r:id="rId9"/>
    <p:sldId id="269" r:id="rId10"/>
    <p:sldId id="265" r:id="rId11"/>
    <p:sldId id="268" r:id="rId12"/>
    <p:sldId id="267" r:id="rId13"/>
    <p:sldId id="260" r:id="rId14"/>
    <p:sldId id="262" r:id="rId15"/>
    <p:sldId id="266" r:id="rId16"/>
    <p:sldId id="261" r:id="rId17"/>
    <p:sldId id="283" r:id="rId18"/>
    <p:sldId id="282" r:id="rId19"/>
    <p:sldId id="281" r:id="rId20"/>
    <p:sldId id="280" r:id="rId21"/>
    <p:sldId id="279" r:id="rId22"/>
    <p:sldId id="278" r:id="rId23"/>
    <p:sldId id="277" r:id="rId24"/>
    <p:sldId id="285" r:id="rId25"/>
    <p:sldId id="276" r:id="rId26"/>
    <p:sldId id="284" r:id="rId27"/>
    <p:sldId id="257" r:id="rId28"/>
    <p:sldId id="259" r:id="rId29"/>
    <p:sldId id="258"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94434" autoAdjust="0"/>
  </p:normalViewPr>
  <p:slideViewPr>
    <p:cSldViewPr snapToGrid="0">
      <p:cViewPr varScale="1">
        <p:scale>
          <a:sx n="74" d="100"/>
          <a:sy n="74" d="100"/>
        </p:scale>
        <p:origin x="6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69F79-8EF9-4ADE-A18F-B339C5705B9A}" type="datetimeFigureOut">
              <a:rPr lang="en-IN" smtClean="0"/>
              <a:t>04-09-2022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72DCB-E620-4051-911B-96AFA48FBB5E}" type="slidenum">
              <a:rPr lang="en-IN" smtClean="0"/>
              <a:t>‹#›</a:t>
            </a:fld>
            <a:endParaRPr lang="en-IN"/>
          </a:p>
        </p:txBody>
      </p:sp>
    </p:spTree>
    <p:extLst>
      <p:ext uri="{BB962C8B-B14F-4D97-AF65-F5344CB8AC3E}">
        <p14:creationId xmlns:p14="http://schemas.microsoft.com/office/powerpoint/2010/main" val="160037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DF72DCB-E620-4051-911B-96AFA48FBB5E}" type="slidenum">
              <a:rPr lang="en-IN" smtClean="0"/>
              <a:t>20</a:t>
            </a:fld>
            <a:endParaRPr lang="en-IN"/>
          </a:p>
        </p:txBody>
      </p:sp>
    </p:spTree>
    <p:extLst>
      <p:ext uri="{BB962C8B-B14F-4D97-AF65-F5344CB8AC3E}">
        <p14:creationId xmlns:p14="http://schemas.microsoft.com/office/powerpoint/2010/main" val="1218552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DF72DCB-E620-4051-911B-96AFA48FBB5E}" type="slidenum">
              <a:rPr lang="en-IN" smtClean="0"/>
              <a:t>22</a:t>
            </a:fld>
            <a:endParaRPr lang="en-IN"/>
          </a:p>
        </p:txBody>
      </p:sp>
    </p:spTree>
    <p:extLst>
      <p:ext uri="{BB962C8B-B14F-4D97-AF65-F5344CB8AC3E}">
        <p14:creationId xmlns:p14="http://schemas.microsoft.com/office/powerpoint/2010/main" val="279125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6979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878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36019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8903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0463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23532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13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9182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9685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2741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074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9/4/2022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3810814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6929" y="1161819"/>
            <a:ext cx="9040969" cy="126188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400" b="1" u="sng" dirty="0" smtClean="0">
                <a:ln/>
                <a:solidFill>
                  <a:schemeClr val="tx1">
                    <a:lumMod val="85000"/>
                    <a:lumOff val="15000"/>
                  </a:schemeClr>
                </a:solidFill>
                <a:latin typeface="Book Antiqua" panose="02040602050305030304" pitchFamily="18" charset="0"/>
              </a:rPr>
              <a:t>CAPSTONE PROJECT </a:t>
            </a:r>
          </a:p>
          <a:p>
            <a:pPr algn="ctr"/>
            <a:r>
              <a:rPr lang="en-IN" sz="3200" b="1" dirty="0" smtClean="0">
                <a:ln/>
                <a:solidFill>
                  <a:srgbClr val="C00000"/>
                </a:solidFill>
                <a:latin typeface="Book Antiqua" panose="02040602050305030304" pitchFamily="18" charset="0"/>
              </a:rPr>
              <a:t>ON</a:t>
            </a:r>
            <a:endParaRPr lang="en-IN" sz="3200" b="1" dirty="0">
              <a:ln/>
              <a:solidFill>
                <a:srgbClr val="C00000"/>
              </a:solidFill>
              <a:latin typeface="Book Antiqua" panose="02040602050305030304" pitchFamily="18" charset="0"/>
            </a:endParaRPr>
          </a:p>
        </p:txBody>
      </p:sp>
      <p:sp>
        <p:nvSpPr>
          <p:cNvPr id="6" name="Rectangle 5"/>
          <p:cNvSpPr/>
          <p:nvPr/>
        </p:nvSpPr>
        <p:spPr>
          <a:xfrm>
            <a:off x="-147528" y="2735515"/>
            <a:ext cx="12524124" cy="923330"/>
          </a:xfrm>
          <a:prstGeom prst="rect">
            <a:avLst/>
          </a:prstGeom>
          <a:noFill/>
        </p:spPr>
        <p:txBody>
          <a:bodyPr wrap="square" lIns="91440" tIns="45720" rIns="91440" bIns="45720">
            <a:spAutoFit/>
          </a:bodyPr>
          <a:lstStyle/>
          <a:p>
            <a:pPr algn="ctr"/>
            <a:r>
              <a:rPr lang="en-IN" sz="5200" b="1" cap="none" spc="0" dirty="0" smtClean="0">
                <a:ln w="9525">
                  <a:solidFill>
                    <a:schemeClr val="bg1"/>
                  </a:solidFill>
                  <a:prstDash val="solid"/>
                </a:ln>
                <a:solidFill>
                  <a:schemeClr val="tx2">
                    <a:lumMod val="50000"/>
                  </a:schemeClr>
                </a:solidFill>
                <a:effectLst>
                  <a:outerShdw blurRad="12700" dist="38100" dir="2700000" algn="tl" rotWithShape="0">
                    <a:schemeClr val="accent5">
                      <a:lumMod val="60000"/>
                      <a:lumOff val="40000"/>
                    </a:schemeClr>
                  </a:outerShdw>
                </a:effectLst>
                <a:latin typeface="Bell MT" panose="02020503060305020303" pitchFamily="18" charset="0"/>
              </a:rPr>
              <a:t>MOBILE PRICE RANGE PREDICTION</a:t>
            </a:r>
            <a:endParaRPr lang="en-IN" sz="5200" b="1" cap="none" spc="0" dirty="0">
              <a:ln w="9525">
                <a:solidFill>
                  <a:schemeClr val="bg1"/>
                </a:solidFill>
                <a:prstDash val="solid"/>
              </a:ln>
              <a:solidFill>
                <a:schemeClr val="tx2">
                  <a:lumMod val="50000"/>
                </a:schemeClr>
              </a:solidFill>
              <a:effectLst>
                <a:outerShdw blurRad="12700" dist="38100" dir="2700000" algn="tl" rotWithShape="0">
                  <a:schemeClr val="accent5">
                    <a:lumMod val="60000"/>
                    <a:lumOff val="40000"/>
                  </a:schemeClr>
                </a:outerShdw>
              </a:effectLst>
            </a:endParaRPr>
          </a:p>
        </p:txBody>
      </p:sp>
      <p:sp>
        <p:nvSpPr>
          <p:cNvPr id="8" name="TextBox 7"/>
          <p:cNvSpPr txBox="1"/>
          <p:nvPr/>
        </p:nvSpPr>
        <p:spPr>
          <a:xfrm>
            <a:off x="2708849" y="3828989"/>
            <a:ext cx="6837128" cy="2246769"/>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pPr algn="ctr"/>
            <a:r>
              <a:rPr lang="en-IN" sz="3200" b="1" u="sng" dirty="0" smtClean="0">
                <a:ln/>
                <a:solidFill>
                  <a:srgbClr val="C00000"/>
                </a:solidFill>
                <a:latin typeface="Bell MT" panose="02020503060305020303" pitchFamily="18" charset="0"/>
              </a:rPr>
              <a:t>PRESENTED BY </a:t>
            </a:r>
          </a:p>
          <a:p>
            <a:pPr algn="ctr"/>
            <a:r>
              <a:rPr lang="en-IN" sz="3600" b="1" dirty="0" smtClean="0">
                <a:ln/>
                <a:solidFill>
                  <a:schemeClr val="tx1">
                    <a:lumMod val="85000"/>
                    <a:lumOff val="15000"/>
                  </a:schemeClr>
                </a:solidFill>
                <a:latin typeface="Constantia" panose="02030602050306030303" pitchFamily="18" charset="0"/>
              </a:rPr>
              <a:t>PRATYUSH  KUMAR  RATH</a:t>
            </a:r>
          </a:p>
          <a:p>
            <a:pPr algn="ctr"/>
            <a:r>
              <a:rPr lang="en-IN" sz="3600" b="1" dirty="0" smtClean="0">
                <a:ln/>
                <a:solidFill>
                  <a:schemeClr val="tx1">
                    <a:lumMod val="85000"/>
                    <a:lumOff val="15000"/>
                  </a:schemeClr>
                </a:solidFill>
                <a:latin typeface="Constantia" panose="02030602050306030303" pitchFamily="18" charset="0"/>
              </a:rPr>
              <a:t>BIKESH  KUMAR  MAHARANA</a:t>
            </a:r>
          </a:p>
          <a:p>
            <a:pPr algn="ctr"/>
            <a:r>
              <a:rPr lang="en-IN" sz="3600" b="1" dirty="0" smtClean="0">
                <a:ln/>
                <a:solidFill>
                  <a:schemeClr val="tx1">
                    <a:lumMod val="85000"/>
                    <a:lumOff val="15000"/>
                  </a:schemeClr>
                </a:solidFill>
                <a:latin typeface="Constantia" panose="02030602050306030303" pitchFamily="18" charset="0"/>
              </a:rPr>
              <a:t>GAURAV  SINGH</a:t>
            </a:r>
            <a:endParaRPr lang="en-IN" sz="3600" b="1" dirty="0">
              <a:ln/>
              <a:solidFill>
                <a:schemeClr val="tx1">
                  <a:lumMod val="85000"/>
                  <a:lumOff val="15000"/>
                </a:schemeClr>
              </a:solidFill>
              <a:latin typeface="Constantia" panose="02030602050306030303" pitchFamily="18" charset="0"/>
            </a:endParaRPr>
          </a:p>
        </p:txBody>
      </p:sp>
    </p:spTree>
    <p:extLst>
      <p:ext uri="{BB962C8B-B14F-4D97-AF65-F5344CB8AC3E}">
        <p14:creationId xmlns:p14="http://schemas.microsoft.com/office/powerpoint/2010/main" val="19195774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t="2360"/>
          <a:stretch/>
        </p:blipFill>
        <p:spPr>
          <a:xfrm>
            <a:off x="1" y="928914"/>
            <a:ext cx="12004406" cy="5929085"/>
          </a:xfrm>
          <a:prstGeom prst="rect">
            <a:avLst/>
          </a:prstGeom>
        </p:spPr>
      </p:pic>
      <p:sp>
        <p:nvSpPr>
          <p:cNvPr id="5" name="TextBox 4"/>
          <p:cNvSpPr txBox="1"/>
          <p:nvPr/>
        </p:nvSpPr>
        <p:spPr>
          <a:xfrm>
            <a:off x="2656114" y="77725"/>
            <a:ext cx="74022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ANALYSIS (</a:t>
            </a:r>
            <a:r>
              <a:rPr lang="en-IN" sz="4000" b="1" u="sng" dirty="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BINARY CLASS)</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3265257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 y="1168746"/>
            <a:ext cx="6414655" cy="4836968"/>
          </a:xfrm>
          <a:prstGeom prst="rect">
            <a:avLst/>
          </a:prstGeom>
        </p:spPr>
      </p:pic>
      <p:pic>
        <p:nvPicPr>
          <p:cNvPr id="3" name="Picture 2"/>
          <p:cNvPicPr>
            <a:picLocks noChangeAspect="1"/>
          </p:cNvPicPr>
          <p:nvPr/>
        </p:nvPicPr>
        <p:blipFill>
          <a:blip r:embed="rId4"/>
          <a:stretch>
            <a:fillRect/>
          </a:stretch>
        </p:blipFill>
        <p:spPr>
          <a:xfrm>
            <a:off x="6414655" y="1168746"/>
            <a:ext cx="5589752" cy="4772025"/>
          </a:xfrm>
          <a:prstGeom prst="rect">
            <a:avLst/>
          </a:prstGeom>
        </p:spPr>
      </p:pic>
      <p:sp>
        <p:nvSpPr>
          <p:cNvPr id="6" name="TextBox 5"/>
          <p:cNvSpPr txBox="1"/>
          <p:nvPr/>
        </p:nvSpPr>
        <p:spPr>
          <a:xfrm>
            <a:off x="2656114" y="77725"/>
            <a:ext cx="74022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ANALYSIS (BATTERY)</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2052285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249382" y="1140402"/>
            <a:ext cx="5374140" cy="5052578"/>
          </a:xfrm>
          <a:prstGeom prst="rect">
            <a:avLst/>
          </a:prstGeom>
        </p:spPr>
      </p:pic>
      <p:pic>
        <p:nvPicPr>
          <p:cNvPr id="3" name="Picture 2"/>
          <p:cNvPicPr>
            <a:picLocks noChangeAspect="1"/>
          </p:cNvPicPr>
          <p:nvPr/>
        </p:nvPicPr>
        <p:blipFill>
          <a:blip r:embed="rId4"/>
          <a:stretch>
            <a:fillRect/>
          </a:stretch>
        </p:blipFill>
        <p:spPr>
          <a:xfrm>
            <a:off x="5623522" y="1140402"/>
            <a:ext cx="6380885" cy="5052579"/>
          </a:xfrm>
          <a:prstGeom prst="rect">
            <a:avLst/>
          </a:prstGeom>
        </p:spPr>
      </p:pic>
      <p:sp>
        <p:nvSpPr>
          <p:cNvPr id="5" name="TextBox 4"/>
          <p:cNvSpPr txBox="1"/>
          <p:nvPr/>
        </p:nvSpPr>
        <p:spPr>
          <a:xfrm>
            <a:off x="2351314" y="77725"/>
            <a:ext cx="7968343"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ANALYSIS (CAMERA &amp; 3G 4G)</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1904769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ata:image/png;base64,iVBORw0KGgoAAAANSUhEUgAAA8EAAAH1CAYAAADWPPySAAAABHNCSVQICAgIfAhkiAAAAAlwSFlzAAALEgAACxIB0t1+/AAAADh0RVh0U29mdHdhcmUAbWF0cGxvdGxpYiB2ZXJzaW9uMy4yLjIsIGh0dHA6Ly9tYXRwbG90bGliLm9yZy+WH4yJAAAgAElEQVR4nO3dfZzVdZ338ffM4KAoMAwiDkiamjjlZYqjrjfoXmjeLQLWthJlqXWlaXhTqFyLwoaQDbI+3ApDL1u3WtTVLSDAFe/yJimNRS4jvLtMLWNEbhWUG52Z648eziOCYQCHGeD3fD4ePU7z+55zfp9z5Civ+f3OOSWNjY2NAQAAgAIobe8BAAAAoK2IYAAAAApDBAMAAFAYIhgAAIDCEMEAAAAUhggGAACgMEQwAAAAhdGhvQcAYOc3YMCALF26NGVlZdljjz1y0kkn5brrrsuee+6Z8847L/Pnz0+HDh1SXl6eo48+OqNHj84+++yTJPne976X1157LRMnTkySNDY25ic/+UnuueeevP766+nSpUuOOOKIXHrppenbt29GjhyZmTNnZrfddmvaf58+ffLzn/98k7O9/fbb+ed//uc89NBDWb16dT7ykY/k/PPPz2c+85lNzv+B+++/Pz179tzgvp566ql88YtfzKmnnppJkyY1bX/++eczePDgHHPMMfnJT37S9Dh++MMf5p577skbb7yRysrKnH322Rk+fHjKy8uTZKPH8tGPfjQjR47MMccckyT52c9+lnvvvTd33XVX05zjxo3L8ccfv9FcX/rSl7LHHntssP1f//Vfc+SRRzb7z+28887L888/nyeffLJppk3NlSTjx4/PWWedtdnnav369bn11lszY8aMvPnmm6msrMyxxx6bSy+9NBdddFEWLVqUJFm7dm06dOiQDh3+/NeQiy66KPvss09GjRqV3XfffYMZP7jvv9xvWVlZDj744AwePDjnnntuSks3/Tv9v/yzV1pamkMPPTSjR4/O/vvvn0GDBuVrX/tazjnnnKbrf//7388vf/nL3HnnnRvd51/uv1OnTunfv3/Tn/EPvPPOOznxxBNz1FFH5fbbb9/o9m+++WYef/zxVFZWNm0fMmRInnvuuTz88MPZb7/9mv1nBUDrEcEAtIrJkyfn+OOPz+LFi/PlL385P/jBDzJixIgkyejRo/PZz342b7/9dq644orU1tbmn//5nzd5P+PHj8+jjz6a66+/PkcddVTq6+vz4IMP5rHHHkvfvn2TJF/+8pdz5ZVXtjjT+vXrc/7556d79+65++67s+++++ZXv/pVRo4cmbfffjsXXHDBRvO3pLKyMvPnz8+KFSvSrVu3JMnUqVNzwAEHbHC9cePG5YknnkhtbW3+x//4H3nllVfyv//3/87/+3//Lz/4wQ+arvfBY2lsbMx//ud/Zvjw4ZkzZ84Gkbkl9tlnnzz++ONbfP3XX389c+fOTefOnfPwww/nzDPP3GB9c89xc8/VZZddlsWLF2fixIn5+Mc/njVr1uTnP/95fvWrX2XWrFlN1zvvvPMyaNCgfPazn23a9rOf/SxHHHFEU/Bvbr+rVq3K008/nfHjx+fZZ5/NDTfc0OxtPvizV19fn+9///u5+uqrM3369IwfPz7Dhw9P//79s/fee+fll1/OHXfckXvuuafZqP5g/0uWLMmXv/zl3HbbbRs8Rw888EDKy8szZ86cLFmyJD169Njg9r17986sWbNy3nnnJUleeOGFrFmzptnZAdg+nA4NQKvq2bNn+vfvn5deemmjtS5duuSUU07J888/v8nbvvrqq5kyZUpuuummHHfccSkvL88ee+yRQYMG5atf/epWzzJ9+vTU1dXlX/7lX9KnT5/stttuOemkk3Lttdfmu9/9blavXr3V97nbbrvllFNOyX333Zckqa+vz3333Zezzz57g8dx5513ZuLEiTnyyCPToUOHfOxjH8v3vve9PPHEE/nVr3610f2WlJRk4MCBWblyZZYuXbrVc22tadOm5ZOf/GTOOeecTJs27UPf35w5czJnzpzccsstOfzww9OhQ4d07tw5n//85zeI3dbQuXPnnHLKKbn55pszderUvPjiiy3epqysLH/3d3+Xl19+OUly9NFH58wzz8zYsWPT2NiYUaNG5aKLLspBBx3U4n316NEjJ554Yp577rkNtk+dOjVDhw5N3759N3lmwuDBgzd4rqdNm5YhQ4a0uD8AWpcIBqBV1dXV5fHHH091dfVGaytWrMiDDz6Yj3zkI5u87a9+9avsu+++Ofzww1tlljlz5uSkk05Kp06dNth+2mmnZd26dXnmmWe26X6HDBnSFDO//OUvc8ghh2xw6nRzj6OqqipHHHFE5syZs9F91tfXZ9q0adlvv/2y9957b9NcW2P69Ok5++yzc/bZZ+eXv/zlhw7vOXPm5PDDD09VVVUrTdiyww8/PPvuu2/mzp3b4nXXr1+fGTNm5JOf/GTTthEjRmTBggUZPnx41q9fny9/+ctbtN833ngjTzzxxAZ/jv/0pz/l6aefbnpON/WLhSOOOCKrV6/Oyy+/nPr6+syaNSuDBg3aon0C0HqcDg1Aq7j00ktTVlaWzp075+STT87FF1/ctDZu3Lh85zvfyerVq3PooYfm29/+9ibvY+XKlRudQrop//qv/5opU6Y0/XzKKaektrZ2o+utWLEihx122EbbO3TokG7dumXFihUbzZ8kxxxzTG655ZZm99+vX7+89dZb+f3vf59p06Zl8ODBWbdu3Qb7be5x9OjRY4P9fvBY1q9fn8bGxowfP36rT4VOkjfffDM1NTUbbHv88cc3+gVAksydOzeLFi3KmWeemcrKyvTp0yczZ87M+eefv9FcyZ+Poj711FNNa5t6rrb0n93m/N//+383eAwVFRV56KGHNnubffbZJ2+99Vaz6+PGjUttbW3Wrl2bjh075vvf/37T2p577pnRo0fnoosuyvTp01t83i+99NIkybvvvpu/+Zu/yWWXXda0Nn369PTt2zcHH3xwOnfunBtvvDELFy7Mxz/+8Q3u44OjwUcffXQOOuigjd53DsD2J4IBaBWTJk1q9j211157bT772c/mhRdeyMUXX5w33ngjvXr12uh6FRUVWbJkSYv7uvDCC7foPcHdunXb5P29//77G7ynt6X5N2XQoEGZMmVKnnrqqXz729/OzJkzW9xvkixZsmSDD0D64LE0NjbmpZdeyoUXXpiuXbvm5JNP3uJZkq17T/C0adNywgknNH1A08CBAzN16tQNInhzz/GmnquKioq8+uqrWzXzX/vkJz+52fcEb8rixYvTtWvXZtc/+LPX0NCQefPm5Wtf+1p+8pOf5NBDD02SHHzwwRtcbs4Hj/vpp5/ON7/5zaxYsSJdunRJ8ucI/uC07549e+boo4/O1KlTNxnBX/jCF/L6669n8ODBW/VYAWgdTocGoM307ds3X/va15reh/nXjjvuuLzxxhv57W9/2yr7O/744/P444/n3Xff3WD7Bx9gdMQRR2zzfQ8ePDh33nlnTj755I0+lflv/uZvUldXl2effXaD7XV1dZk/f36OO+64je6vpKQkhxxySPr165fHHntsm+dqydq1a/Nf//Vf+c1vfpMTTjghJ5xwQn70ox/l+eefb/a92lvi+OOPz7PPPps33nijFafdvGeffTaLFy/OUUcd1eJ1S0tLU1NTk4985CN58sknP9R+jznmmHz6059uOvtg3rx5efXVV3Pbbbc1PafPPvtsZs6cmffff3+D2/bu3Tv77bdfHnvssZx22mkfag4Ato0IBqBNDRkyJEuXLs3DDz+80doBBxyQYcOG5Zvf/GaeeuqprF+/PuvWrcusWbNy2223bfW+Bg8enH333TeXX355Xn/99bz33nt54oknMm7cuHz9619P586dt/lx9OnTJz/5yU9yxRVXbLT20Y9+NEOHDs2IESMyf/781NfX56WXXsrw4cNz/PHHN3vE+eWXX868efM2e1Tyvffey7p165r+99eR1ZKHHnooZWVlmTVrVqZNm5Zp06blvvvuS01NzYf6gKwPHtell16aBQsW5P3338/q1atz11135T//8z+3+X43ZfXq1fnFL36Rb3zjGxk0aFDTp4a35JlnnsnLL7+8RUd9W/KlL30pc+bMyfPPP990ZP0vn9MZM2Zk7dq1mzw6P378+PzoRz/a5KnqAGx/TocGoE2Vl5fni1/8Ym655ZaceuqpG61fe+21+fGPf5yxY8c2fU/wUUcd1fR+zCT54Q9/mB//+Mcb3Odfvmf1L7ffcccduemmm/IP//APWb16dfr06ZMrr7yyVT6x+K/fg/uXRo8endtvvz1XXXVVFi9enG7duuXv/u7vcvnll29wvQ8eS2NjYyoqKvLpT386Q4cObfZ+//pTsi+++OIcf/zxefPNNzf6TuDvfOc7Of300zfYNnXq1Hz605/e6HT0z3/+8xk/fnzT11pti+9+97uZPHlyrrzyyixZsiTdunVrCuMtMX/+/I0ew49+9KOmDxi7+OKLU1ZWltLS0hx88MG54IILNvtcJcnYsWOb3oO+995754orrtjqU803pbKyMoMHD86kSZPy61//OrW1tRu9J/qD9/8OGDBgg+3NfTAcAG2jpHFT56MBAADALsjp0AAAABSGCAYAAKAwRDAAAACFIYIBAAAoDBEMAABAYRT6K5JWrHgnDQ0+HBsAAGBXUlpakm7d9tzkWqEjuKGhUQQDAAAUiNOhAQAAKAwRDAAAQGGIYAAAAApDBAMAAFAYIhgAAIDCEMEAAAAUhggGAACgMEQwAAAAhSGCAQAAKAwRDAAAQGGIYAAAAApDBAMAAFAYIhgAAIDC6NBWO7rkkkvy+uuvp7S0NJ06dcp1112X6urqDBgwIOXl5enYsWOSZMSIEenfv3+SZP78+Rk9enTWrVuX3r1758Ybb0z37t1bXAMAAIBNKWlsbGxsix2tWrUqnTt3TpI89NBDmTRpUqZOnZoBAwZk8uTJOeSQQza4fkNDQ04//fTccMMNqampyS233JI//vGPueGGGza7tjWWLVudhoY2efgAAAC0kdLSknTvvtem19pqiA8COElWr16dkpKSzV5/wYIF6dixY2pqapIkQ4cOzf3339/iGgAAADSnzU6HTpJRo0blySefTGNjY26//fam7SNGjEhjY2OOOuqofOMb30iXLl1SV1eXXr16NV2nsrIyDQ0NWbly5WbXKioqtnie5n4zAAAAwK6pTSN4/PjxSZJp06ZlwoQJ+T//5/9kypQpqaqqyvr16zN+/PiMHTs2EydObJN5nA4NAABsyrx5czNjxtScffY56devpr3HYSvtEKdD/6UhQ4bkqaeeyooVK1JVVZUkKS8vz7BhwzJv3rwkSVVVVRYtWtR0m+XLl6e0tDQVFRWbXQMAAPiw7r33zjz33O9y7713tvcotLI2ieB33nkndXV1TT8/8sgj6dq1azp27JhVq1YlSRobG3Pfffeluro6SXLYYYdl7dq1mTt3bpLk7rvvzhlnnNHiGgAAwIe1Zs3aDS7ZdbTJ6dBr1qzJ5ZdfnjVr1qS0tDRdu3bN5MmTs2zZsgwfPjz19fVpaGjIQQcdlDFjxiRJSktLM2HChIwZM2aDr0FqaQ0AAACa02ZfkbQj8p5gAABgU6644pK88cai7Ltvr9x88y3tPQ5baXPvCW7TD8YCAABaR0Xn8uy2e8f2HmOXVVZW0nTZo0fnFq7Ntnpv7bqsXLW+TfcpggEAYCe02+4dc98XL2jvMXZZ776xuOnS87z9nPXjO5I2juB2+XRoAAAAaA8iGAAAgMIQwQAAAH9lt9KSDS7ZdYhgAACAv3JCl4r0Ke+YE7pUtPcotDIfjAUAAPBXDtx9jxy4+x7tPQbbgSP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XRoa12dMkll+T1119PaWlpOnXqlOuuuy7V1dV55ZVXMnLkyKxcuTIVFRWpra3NAQcckCTbvAYAAACb0mZHgmtra/Pzn/8806ZNy4UXXph//Md/TJKMGTMmw4YNy+zZszNs2LCMHj266TbbugYAAACb0mYR3Llz56b/v3r16pSUlGTZsmVZuHBhBg4cmCQZOHBgFi5cmOXLl2/zGgAAADSnzU6HTpJRo0blySefTGNjY26//fbU1dWlZ8+eKSsrS5KUlZVln332SV1dXRobG7dprbKysi0fEgAAADuRNo3g8ePHJ0mmTZuWCRMm5PLLL2/L3W+ke/e92nX/AAAARdejR+eWr9SK2jSCPzBkyJCMHj06++67bxYvXpz6+vqUlZWlvr4+b775ZqqqqtLY2LhNa1tj2bLVaWho3E6PEgAAtp+2DgfYXpYsWdXq91laWtLsQc82eU/wO++8k7q6uqafH3nkkXTt2jXdu3dPdXV1Zs6cmSSZOXNmqqurU1lZuc1rAAAA0JySxsbG7X4odOnSpbnkkkuyZs2alJaWpmvXrrnmmmvyiU98Ii+//HJGjhyZt99+O126dEltbW0OPPDAJNnmtS3lSDAAADurHj06574vXtDeY8CHctaP72jzI8FtEsE7KhEMAMDOSgSzK2iPCG6zr0gCAACA9iaCAQAAKAwRDAAAQGGIYAAAAApDBAMAAFAYIhgAAIDCEMEAAAAUhggGAACgMEQwAAAAhSGCAQAAKAwRDAAAQGGIYAAAAApDBAMAAFAYIhgAAIDCEMEAAAAUhggGAACgMEQwAAAAhSGCAQAAKAwRDAAAQGGIYAAAAApDBAMAAFAYIhgAAIDCEMEAAAAUhggGAACgMEQwAAAAhSGCAQAAKAwRDAAAQGGIYAAAAApDBAMAAFAYIhgAAIDCEMEAAAAUhggGAACgMEQwAAAAhSGCAQAAKAwRDAAAQGGIYAAAAApDBAMAAFAYIhgAAIDCEMEAADuwefPm5lvfGpV58+a29ygAu4QO7T0AAADNu/feO/PKK7/P2rVr0q9fTXuPA7DTcyQYAGAHtmbN2g0uAfhwRDAAAACFIYIBAAAoDBEMAABAYfhgLABgm3Xp2jEdy8vbe4xdWllZSdNljx6d23maXde69evz9lvr2nsMoA2IYABgm3UsL8/5d1ze3mPs0ha/vaTp0nO9/fzbBf+SRARDETgdGgAAgMIQwQAAABSGCAYAAKAwRDAAAACFIYIBAHZgJbuVbnAJwIfTJp8OvWLFilx99dX5wx/+kPLy8uy///4ZO3ZsKisr07dv3xxyyCEpLf3zv9gnTJiQvn37JkkeeeSRTJgwIfX19fnEJz6RG264IXvssUeLawAAu4quh/fMqueWpnP13u09CsAuoU1+pVhSUpKvfOUrmT17dmbMmJE+ffpk4sSJTet33313pk+fnunTpzcF8DvvvJPrrrsukydPzoMPPpg999wzP/zhD1tcAwDYleyxX+fs86mPZo/9fEcwQGtokwiuqKjIscce2/TzEUcckUWLFm32No8//ngOO+ywHHDAAUmSoUOH5r/+679aXAMAAIDmtMnp0H+poaEhd911VwYMGNC07bzzzkt9fX1OOumkDB8+POXl5amrq0uvXr2artOrV6/U1dUlyWbXtkb37nt9iEcCAMCupEcPR9uhPbT1a6/NI/j6669Pp06d8oUvfCFJ8uijj6aqqiqrV6/OVVddlUmTJuXKK69sk1mWLVudhobGNtkXAOyKRAO7kiVLVrX3CFvF649dxfZ47ZWWljR70LNNP2awtrY2r732Wm6++eamD8KqqqpKkuy111757Gc/m3nz5jVt/8tTphctWtR03c2tAQAAQHPaLIJvuummLFiwIJMmTUp5eXmS5K233sratWuTJO+//35mz56d6urqJEn//v3z29/+Nq+++mqSP3941plnntniGgAAADSnTU6Hfumll3LrrbfmgAMOyNChQ5Mk++23X77yla9k9OjRKSkpyfvvv58jjzwyl19+eZI/HxkeO3ZsLrroojQ0NKS6ujqjRo1qcQ0AAACa0yYR/LGPfSwvvPDCJtdmzJjR7O1OPfXUnHrqqVu9BgAAAJvSpu8JBgAAgPYkggEAACgMEQwAAEBhiGAAAAAKQwQDAABQGCIYAACAwhD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UhggEAACiMNongFStW5H/9r/+V008/PWeffXa+/vWvZ/ny5UmS+fPnZ9CgQTn99NNz4YUXZtmyZU2329Y1AAAA2JQ2ieCSkpJ85StfyezZszNjxoz06dMnEydOTENDQ6666qqMHj06s2fPTk1NTSZOnJgk27wGAAAAzWmTCK6oqMixxx7b9PMRRxyRRYsWZcGCBenYsWNqamqSJEOHDs3999+fJNu8BgAAAM3p0NY7bGhoyF133ZUBAwakrq4uvXr1alqrrKxMQ0NDVq5cuc1rFRUVWzxL9+57tc6DAgBgp9ejR+f2HgEKqa1fe20ewddff306deqUL3zhC3nwwQfbevcbWLZsdRoaGtt1BgDYmYkGdiVLlqxq7xG2itcfu4rt8dorLS1p9qBnm0ZwbW1tXnvttUyePDmlpaWpqqrKokWLmtaXL1+e0tLSVFRUbPMaAAAANKfNviLppptuyoIFCzJp0qSUl5cnSQ477LCsXbs2c+fOTZLcfffdOeOMMz7UGgAAADSnTY4Ev/TSS7n11ltzwAEHZOjQoUmS/fbbL5MmTcqECRMyZsyYrFu3Lr17986NN96YJCktLd2mNQAAAGhOm0Twxz72sbzwwgubXOvXr19mzJjRqmsAAACwKW12OjQAAAC0NxEMAABAYYhgAAAACkMEAwAAUBgiGAAAgMIQwQAAABRGi1+RtGjRohbvpFevXq0yDAAAAGxPLUbwgAEDUlJSkiRpbGzcaL2kpCTPPfdc608GAAAArazFCD700EOzdu3anHPOORk0aFD22WeftpgLAAAAWl2LETxt2rS8+OKLmTp1aj73uc/loIMOyuDBg3Paaadl9913b4sZAQAAoFVs0QdjHXLIIbnmmmvyyCOP5Pzzz8+jjz6aE088Mb/73e+293wAAADQarbq06FfffXV/OY3v8n8+fNTXV2dLl26bK+5AAAAoNW1eDr0ypUrM2vWrEydOjXvvPNOBg8enH//93/3idAAAADsdFqM4P79+2e//fbL4MGD88lPfjJJ8tprr+W1115rus5xxx23/SYEAACAVtJiBPfo0SPr1q3LPffck3vuuWej9ZKSkjz88MPbZTgAAABoTS1G8COPPNIWcwAAAMB2t1UfjPWXGhoa8uijj+byyy9vzXkAAABgu2nxSPBfe/755zN16tTMnDkza9asyZAhQ7bHXAAAANDqtiiCly1blp///OeZOnVqXn755dTU1OTdd9/NjBkzst9++23vGQEAAKBVtBjBX/3qVzNnzpwccsghOeecc3LWWWelZ8+eOfHEE7PHHnu0xYwAAADQKlp8T/BvfvOb7LnnnjnppJNy0kknpWfPnm0xFwAAALS6Fo8EP/nkk3nggQcyderU3HrrrTn00ENz9tln57333ktJSUlbzAgAAACtosUjwZ06dcqQIUPyox/9KA899FA+9alP5T/+4z/y1ltv5aqrrspjjz3WFnMCAADAh7ZVX5HUu3fvXHLJJZk9e3buuuuuvPfee7n66qu312wAAADQqlo8HXrNmjW59dZb8/zzz2f//ffP8OHDs2LFitx+++357W9/mzPOOKMt5gQAAIAPrcUIHjt2bBYuXJgTTzwxjz/+eF588cX8/ve/z5AhQ3L99densrKyLeYEAACAD63FCH7iiScyffr0dO/ePeedd17+9m//Nv/+7/+empqatpgPAAAAWk2L7wl+991307179yTJvvvum06dOglggAKaN29uvvWtUZk3b257jwIAsM1aPBJcX1+fX//612lsbGza9tc/H3fccdtnOgB2GPfee2deeeX3Wbt2Tfr188tQAGDn1GIEd+/ePf/4j//Y9HNFRcUGP5eUlOThhx/ePtMBsMNYs2btBpcAADujFiP4kUceaYs5AAAAYLvbqu8JBgAAgJ2ZCAYAAKAwWjwdGmBn0K1reTqUd2zvMXZpZWUlTZc9enRu52l2Xe+vX5cVb61v7zEAYJclgoFdQofyjvnvCV9p7zF2aetWLG669FxvP0ddfXsSEQwA24vToQEAACgMEQwAAEBhiGAAtkjHDqUbXAIA7Iz8TQaALXLawd1yYLfdc9rB3dp7FACAbeaDsQDYItU9OqW6R6f2HgMA4ENxJBgAAIDCEMEAAAAUhggGAACgMEQwAAAAhSGCAQAAKAwRDAAAQGGIYAAAAApDBAMAAFAYIhgAAIDCEMEAAAAUhggGAACgMNosgmtrazNgwID07ds3L774YtP2AQMG5IwzzsjgwYMzePDgPPHEE01r8+fPz6BBg3L66afnwgsvzLJlyzr3TiEAABLnSURBVLZoDQAAADalzSL4lFNOyZQpU9K7d++N1r773e9m+vTpmT59evr3758kaWhoyFVXXZXRo0dn9uzZqampycSJE1tcAwAAgOa0WQTX1NSkqqpqi6+/YMGCdOzYMTU1NUmSoUOH5v77729xDQAAAJrTob0HSJIRI0aksbExRx11VL7xjW+kS5cuqaurS69evZquU1lZmYaGhqxcuXKzaxUVFVu83+7d92rVxwEAraFHj87tPQIUktcetI+2fu21ewRPmTIlVVVVWb9+fcaPH5+xY8e22anNy5atTkNDY5vsC9i+/MWFXcmSJavae4Qt5rXHrmRneu0lXn/sOrbHa6+0tKTZg57t/unQH5wiXV5enmHDhmXevHlN2xctWtR0veXLl6e0tDQVFRWbXQMAAIDmtGsEv/vuu1m16s/V39jYmPvuuy/V1dVJksMOOyxr167N3LlzkyR33313zjjjjBbXAAAAoDltdjr0uHHj8sADD2Tp0qW54IILUlFRkcmTJ2f48OGpr69PQ0NDDjrooIwZMyZJUlpamgkTJmTMmDFZt25devfunRtvvLHFNQAAAGhOm0Xwtddem2uvvXaj7dOmTWv2Nv369cuMGTO2eg0AAAA2pd3fEwwAAABtRQQDAABQGCIYAACAwhD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UhggEAACgMEQwAAEBhiGAAAAAKQwQDAABQGCIYAACAwhDBAAAAFIYIBgAAoDBEMAAAAIUhggEAACgMEQwAAEBhiGAAAAAKQwQDAABQGG0SwbW1tRkwYED69u2bF198sWn7K6+8knPPPTenn356zj333Lz66qsfeg0AAACa0yYRfMopp2TKlCnp3bv3BtvHjBmTYcOGZfbs2Rk2bFhGjx79odcAAACgOW0SwTU1Namqqtpg27Jly7Jw4cIMHDgwSTJw4MAsXLgwy5cv3+Y1AAAA2JwO7bXjurq69OzZM2VlZUmSsrKy7LPPPqmrq0tjY+M2rVVWVm7VDN2779W6DwoAWkGPHp3bewQoJK89aB9t/dprtwjeESxbtjoNDY3tPQbQCvzFhV3JkiWr2nuELea1x65kZ3rtJV5/7Dq2x2uvtLSk2YOe7RbBVVVVWbx4cerr61NWVpb6+vq8+eabqaqqSmNj4zatAQAAwOa021ckde/ePdXV1Zk5c2aSZObMmamurk5lZeU2rwEAAMDmtMmR4HHjxuWBBx7I0qVLc8EFF6SioiKzZs3KP/3TP2XkyJG55ZZb0qVLl9TW1jbdZlvXAAAAoDltEsHXXnttrr322o22H3TQQbn33ns3eZttXQMAAIDmtNvp0AAAANDWRDAAAACFIYIBAAAoDBEMAABAYYhgAAAACkMEAwAAUBgiGAAAgMIQwQAAABSGCAYAAKAwRDAAAACFIYIBAAAoDBEMAABAYYhgAAAACkMEAwAAUBgiGAAAgMIQwexU5s2bm299a1TmzZvb3qMAAAA7oQ7tPQBsjXvvvTOvvPL7rF27Jv361bT3OAAAwE7GkWB2KmvWrN3gEgAAYGuIYAAAAApDBAMAAFAY3hPcyjp32T27d9ytvcfYZZWVlTRd9ujRuZ2n2bWtXfdeVr3ttHMAAHYtIriV7d5xtwy7ekp7j7HLWrp0VZLkjaWrPM/b2Z0TPp9VEcEAAOxanA4NAABAYYhgAAAACkMEs1MpKdttg0sAAICtIYLZqezVq19222vf7NWrX3uPAgAA7IR8MBY7lY5d+6Rj1z7tPQYAALCTciQYAACAwhDBAAAAFIYIBgAAoDBEMAAAAIUhggEAACgMEQwAAEBhiGAAAAAKQwQDAABQGCIYAACAwhDBAAAAFIYIBgAAoDBEMAAAAIUhggEAACgMEQwAAEBhiGAAAAAKQwQDAABQGCIYAACAwhDBAAAAFIYIBgAAoDBEMAAAAIUhggEAACgMEQwAAEBhiGAAAAAKQwQDAABQGB3ae4AkGTBgQMrLy9OxY8ckyYgRI9K/f//Mnz8/o0ePzrp169K7d+/ceOON6d69e5Jsdg0AAAA2ZYc5Evzd734306dPz/Tp09O/f/80NDTkqquuyujRozN79uzU1NRk4sSJSbLZNQAAAGjODhPBf23BggXp2LFjampqkiRDhw7N/fff3+IaAAAANGeHOB06+fMp0I2NjTnqqKPyjW98I3V1denVq1fTemVlZRoaGrJy5crNrlVUVGzxPrt336tVHwPsanr06NzeI0Ahee1B+/Dag/bR1q+9HSKCp0yZkqqqqqxfvz7jx4/P2LFj86lPfWq773fZstVpaGhs1fv0L092JUuWrGrvEbaY1x67Eq89aB8702sv8fpj17E9XnulpSXNHvTcIU6HrqqqSpKUl5dn2LBhmTdvXqqqqrJo0aKm6yxfvjylpaWpqKjY7BoAAAA0p90j+N13382qVX8u/8bGxtx3332prq7OYYcdlrVr12bu3LlJkrvvvjtnnHFGkmx2DQAAAJrT7qdDL1u2LMOHD099fX0aGhpy0EEHZcyYMSktLc2ECRMyZsyYDb4GKclm1wAAAKA57R7Bffr0ybRp0za51q9fv8yYMWOr1wAAAGBT2v10aAAAAGgrIhgAAIDCEMEAAAAUhggGAACgMEQwAAAAhSGCAQAAKAwRDAAAQGGIYAAAAApDBAMAAFAYIhgAAIDCEMEAAAAUhggGAACgMEQwAAAAhSGCAQAAKAwRDAAAQGGIYAAAAApDBAMAAFAYIhgAAIDCEMEAAAAUhggGAACgMEQwAAAAhSGCAQAAKAwRDAAAQGGIYAAAAApDBAMAAFAYIhgAAIDCEMEAAAAUhggGAACgMEQwAAAAhSGCAQAAKAwRDAAAQGGIYAAAAApDBAMAAFAYIhgAAIDCEMEAAAAUhggGAACgMEQwAAAAhSGCAQAAKAwRDAAAQGGIYAAAAApDBAMAAFAYIhgAAIDCEMEAAAAUhggGAACgMEQwAAAAhSGCAQAAKAwRDAAAQGGIYAAAAApDBAMAAFAYIhgAAIDC2Kkj+JVXXsm5556b008/Peeee25effXV9h4JAACAHdhOHcFjxozJsGHDMnv27AwbNiyjR49u75EAAADYgXVo7wG21bJly7Jw4cLccccdSZKBAwfm+uuvz/Lly1NZWblF91FaWrJdZtu7257b5X6hrW2v18j2Ut6le3uPAK1iZ3vt7b3Xlv13F3Z0O9trL0n22Nt/+9j5bY/X3ubus6SxsbGx1ffYBhYsWJBrrrkms2bNatp21lln5cYbb8wnPvGJdpwMAACAHdVOfTo0AAAAbI2dNoKrqqqyePHi1NfXJ0nq6+vz5ptvpqqqqp0nAwAAYEe100Zw9+7dU11dnZkzZyZJZs6cmerq6i1+PzAAAADFs9O+JzhJXn755YwcOTJvv/12unTpktra2hx44IHtPRYAAAA7qJ06ggEAAGBr7LSnQwMAAMDWEsEAAAAUhggGAACgMEQwAAAAhSGCAQAAKIwO7T0AbI1XXnklI0eOzMqVK1NRUZHa2toccMAB7T0W7NJqa2sze/bs/OlPf8qMGTNyyCGHtPdIUAgrVqzI1VdfnT/84Q8pLy/P/vvvn7Fjx6aysrK9R4Nd3iWXXJLXX389paWl6dSpU6677rpUV1e391i0El+RxE7li1/8Yj7zmc9k8ODBmT59en7605/mxz/+cXuPBbu0uXPnpnfv3vn85z+fyZMni2BoIytXrswLL7yQY489NsmffyH11ltv5dvf/nY7Twa7vlWrVqVz585JkoceeiiTJk3K1KlT23kqWovTodlpLFu2LAsXLszAgQOTJAMHDszChQuzfPnydp4Mdm01NTWpqqpq7zGgcCoqKpoCOEmOOOKILFq0qB0nguL4IICTZPXq1SkpKWnHaWhtTodmp1FXV5eePXumrKwsSVJWVpZ99tkndXV1Tg0DYJfW0NCQu+66KwMGDGjvUaAwRo0alSeffDKNjY25/fbb23scWpEjwQAAO7jrr78+nTp1yhe+8IX2HgUKY/z48Xn00Udz5ZVXZsKECe09Dq1IBLPTqKqqyuLFi1NfX58kqa+vz5tvvuk0TQB2abW1tXnttddy8803p7TUX92grQ0ZMiRPPfVUVqxY0d6j0Er8m5SdRvfu3VNdXZ2ZM2cmSWbOnJnq6mqnQgOwy7rpppuyYMGCTJo0KeXl5e09DhTCO++8k7q6uqafH3nkkXTt2jUVFRXtOBWtyadDs1N5+eWXM3LkyLz99tvp0qVLamtrc+CBB7b3WLBLGzduXB544IEsXbo03bp1S0VFRWbNmtXeY8Eu76WXXsrAgQNzwAEHZPfdd0+S7Lfffpk0aVI7Twa7tqVLl+aSSy7JmjVrUlpamq5du+aaa67JJz7xifYejVYiggEAACgMp0MDAABQGCIYAACAwhDBAAAAFIYIBgAAoDBEMAAAAIUhggFgB3LkkUfmj3/8Y3uPAQC7LF+RBADb0YABA7J06dKUlZVljz32yEknnZTrrrsue+65Z7vM0KlTp/Tv37/NZwCAHYUjwQCwnU2ePDnPPPNMpk6dmgULFuQHP/jBRtd5//3322SGadOmZeHChbntttu26/4AYEclggGgjfTs2TP9+/fPSy+9lCTp27dvpkyZktNOOy2nnXZa07bXXnstSbJ27dp85zvfyf/8n/8zRx11VD73uc9l7dq1SZL58+dn6NChqampyaBBg/LUU09t0Qw9evTIiSeemOeee65p22233ZZTTz01Rx55ZM4666w8+OCDTWs/+9nP8rnPfS61tbU5+uijM2DAgDz22GNN63/84x/z+c9/PkceeWTOP//8fOtb38qIESOa1rd1TgDYXkQwALSRurq6PP7446murm7a9tBDD+Wee+7Jfffdt9H1a2tr87vf/S533313nn766Vx11VUpLS3N4sWLc9FFF+VrX/tann766VxzzTW57LLLsnz58hZneOONN/LEE0/kIx/5SNO2Pn36ZMqUKfnv//7vfP3rX89VV12VN998s2n92WefzUc/+tH8+te/zle+8pWMGjUqH7ybasSIETn88MPz1FNP5etf/3qmT5/edLsPMycAbC8iGAC2s0svvTQ1NTUZNmxYjj766Fx88cVNa1/96ldTUVGR3XfffYPbNDQ05Kc//WlGjRqVnj17pqysLP369Ut5eXmmT5+ek046KSeffHJKS0tzwgkn5LDDDtvgCO2mZjjyyCNz8sknp7KyMpdddlnT2plnnpmePXumtLQ0Z511Vvbff/88++yzTeu9evXKP/zDP6SsrCznnHNOlixZkqVLl2bRokX57W9/m8suuyzl5eWpqanJgAEDmm63LXMCwPbWob0HAIBd3aRJk3L88cdvcq2qqmqT21esWJF169alT58+G60tWrQo999/f37xi180bXv//fdz7LHHtjjD008/nW9+85tZsWJFunTpkiSZNm1a7rjjjvzpT39Kkrz77rtZsWJF02333nvvpv+/xx57bHCdrl27Nm374PHU1dVt85wAsL2JYABoRyUlJZvc3q1bt3Ts2DF//OMfc+ihh26wVlVVlcGDB2fcuHFbvb9jjjkmn/70p1NbW5tbbrklf/rTn3Lttdfm3/7t33LkkUemrKwsgwcP3qL76tGjR956662sWbOmKYQ/COAPOycAbC9OhwaAHVBpaWk+85nP5IYbbsjixYtTX1+fZ555JuvXr8+gQYPyi1/8Ik888UTq6+uzbt26PPXUU3njjTe26L6/9KUvZc6cOXn++eezZs2alJSUpLKyMkny05/+tOmDu1rSu3fvHHbYYfne976X9evX55lnntngqO+HnRMAtgcRDAA7qGuuuSaHHHJI/v7v/z7HHHNMJk6cmIaGhlRVVeWWW27JrbfemuOOOy4nn3xyfvjDH6ahoWGL7reysjKDBw/OpEmTcvDBB+fCCy/M0KFDc/zxx+fFF19Mv379tnjGiRMnZv78+Tn22GNz880356yzzkp5eXmSfOg5AWB7KGn84OMdAQA+pCuuuCIHHnjgBh+8BQA7EkeCAYBt9uyzz+YPf/hDGhoa8vjjj+fhhx/Oqaee2t5jAUCzfDAWALDNli5dmuHDh2flypXZd99980//9E/5+Mc/3t5jAUCznA4NAABAYTgdGgAAgMIQwQAAABSGCAYAAKAwRDAAAACFIYIBAAAojP8PI6lv/YRbiRs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stretch>
            <a:fillRect/>
          </a:stretch>
        </p:blipFill>
        <p:spPr>
          <a:xfrm>
            <a:off x="0" y="1120261"/>
            <a:ext cx="5867176" cy="4772025"/>
          </a:xfrm>
          <a:prstGeom prst="rect">
            <a:avLst/>
          </a:prstGeom>
        </p:spPr>
      </p:pic>
      <p:pic>
        <p:nvPicPr>
          <p:cNvPr id="4" name="Picture 3"/>
          <p:cNvPicPr>
            <a:picLocks noChangeAspect="1"/>
          </p:cNvPicPr>
          <p:nvPr/>
        </p:nvPicPr>
        <p:blipFill>
          <a:blip r:embed="rId4"/>
          <a:stretch>
            <a:fillRect/>
          </a:stretch>
        </p:blipFill>
        <p:spPr>
          <a:xfrm>
            <a:off x="5867176" y="1120261"/>
            <a:ext cx="6324824" cy="4919931"/>
          </a:xfrm>
          <a:prstGeom prst="rect">
            <a:avLst/>
          </a:prstGeom>
        </p:spPr>
      </p:pic>
      <p:sp>
        <p:nvSpPr>
          <p:cNvPr id="8" name="TextBox 7"/>
          <p:cNvSpPr txBox="1"/>
          <p:nvPr/>
        </p:nvSpPr>
        <p:spPr>
          <a:xfrm>
            <a:off x="2656114" y="77725"/>
            <a:ext cx="74022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ANALYSIS (RAM)</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12044226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49530" t="-619" r="-314" b="619"/>
          <a:stretch/>
        </p:blipFill>
        <p:spPr>
          <a:xfrm>
            <a:off x="27939" y="785611"/>
            <a:ext cx="3301476" cy="2846589"/>
          </a:xfrm>
          <a:prstGeom prst="rect">
            <a:avLst/>
          </a:prstGeom>
        </p:spPr>
      </p:pic>
      <p:pic>
        <p:nvPicPr>
          <p:cNvPr id="3" name="Picture 2"/>
          <p:cNvPicPr>
            <a:picLocks noChangeAspect="1"/>
          </p:cNvPicPr>
          <p:nvPr/>
        </p:nvPicPr>
        <p:blipFill rotWithShape="1">
          <a:blip r:embed="rId4"/>
          <a:srcRect l="51236"/>
          <a:stretch/>
        </p:blipFill>
        <p:spPr>
          <a:xfrm>
            <a:off x="3185325" y="785606"/>
            <a:ext cx="3024975" cy="2846590"/>
          </a:xfrm>
          <a:prstGeom prst="rect">
            <a:avLst/>
          </a:prstGeom>
        </p:spPr>
      </p:pic>
      <p:pic>
        <p:nvPicPr>
          <p:cNvPr id="4" name="Picture 3"/>
          <p:cNvPicPr>
            <a:picLocks noChangeAspect="1"/>
          </p:cNvPicPr>
          <p:nvPr/>
        </p:nvPicPr>
        <p:blipFill rotWithShape="1">
          <a:blip r:embed="rId5"/>
          <a:srcRect l="50986"/>
          <a:stretch/>
        </p:blipFill>
        <p:spPr>
          <a:xfrm>
            <a:off x="6298012" y="819739"/>
            <a:ext cx="2996779" cy="2778323"/>
          </a:xfrm>
          <a:prstGeom prst="rect">
            <a:avLst/>
          </a:prstGeom>
        </p:spPr>
      </p:pic>
      <p:pic>
        <p:nvPicPr>
          <p:cNvPr id="5" name="Picture 4"/>
          <p:cNvPicPr>
            <a:picLocks noChangeAspect="1"/>
          </p:cNvPicPr>
          <p:nvPr/>
        </p:nvPicPr>
        <p:blipFill rotWithShape="1">
          <a:blip r:embed="rId6"/>
          <a:srcRect l="47625"/>
          <a:stretch/>
        </p:blipFill>
        <p:spPr>
          <a:xfrm>
            <a:off x="0" y="3632200"/>
            <a:ext cx="3329415" cy="3225800"/>
          </a:xfrm>
          <a:prstGeom prst="rect">
            <a:avLst/>
          </a:prstGeom>
        </p:spPr>
      </p:pic>
      <p:pic>
        <p:nvPicPr>
          <p:cNvPr id="6" name="Picture 5"/>
          <p:cNvPicPr>
            <a:picLocks noChangeAspect="1"/>
          </p:cNvPicPr>
          <p:nvPr/>
        </p:nvPicPr>
        <p:blipFill rotWithShape="1">
          <a:blip r:embed="rId7"/>
          <a:srcRect l="48888"/>
          <a:stretch/>
        </p:blipFill>
        <p:spPr>
          <a:xfrm>
            <a:off x="3185324" y="3632204"/>
            <a:ext cx="3024976" cy="3225796"/>
          </a:xfrm>
          <a:prstGeom prst="rect">
            <a:avLst/>
          </a:prstGeom>
        </p:spPr>
      </p:pic>
      <p:pic>
        <p:nvPicPr>
          <p:cNvPr id="7" name="Picture 6"/>
          <p:cNvPicPr>
            <a:picLocks noChangeAspect="1"/>
          </p:cNvPicPr>
          <p:nvPr/>
        </p:nvPicPr>
        <p:blipFill rotWithShape="1">
          <a:blip r:embed="rId8"/>
          <a:srcRect l="49368"/>
          <a:stretch/>
        </p:blipFill>
        <p:spPr>
          <a:xfrm>
            <a:off x="9294790" y="819739"/>
            <a:ext cx="2986109" cy="2812457"/>
          </a:xfrm>
          <a:prstGeom prst="rect">
            <a:avLst/>
          </a:prstGeom>
        </p:spPr>
      </p:pic>
      <p:pic>
        <p:nvPicPr>
          <p:cNvPr id="8" name="Picture 7"/>
          <p:cNvPicPr>
            <a:picLocks noChangeAspect="1"/>
          </p:cNvPicPr>
          <p:nvPr/>
        </p:nvPicPr>
        <p:blipFill rotWithShape="1">
          <a:blip r:embed="rId9"/>
          <a:srcRect l="48902"/>
          <a:stretch/>
        </p:blipFill>
        <p:spPr>
          <a:xfrm>
            <a:off x="6210300" y="3632190"/>
            <a:ext cx="3084489" cy="3225810"/>
          </a:xfrm>
          <a:prstGeom prst="rect">
            <a:avLst/>
          </a:prstGeom>
        </p:spPr>
      </p:pic>
      <p:pic>
        <p:nvPicPr>
          <p:cNvPr id="9" name="Picture 8"/>
          <p:cNvPicPr>
            <a:picLocks noChangeAspect="1"/>
          </p:cNvPicPr>
          <p:nvPr/>
        </p:nvPicPr>
        <p:blipFill rotWithShape="1">
          <a:blip r:embed="rId10"/>
          <a:srcRect l="51261"/>
          <a:stretch/>
        </p:blipFill>
        <p:spPr>
          <a:xfrm>
            <a:off x="9294790" y="3598063"/>
            <a:ext cx="2986110" cy="3259938"/>
          </a:xfrm>
          <a:prstGeom prst="rect">
            <a:avLst/>
          </a:prstGeom>
        </p:spPr>
      </p:pic>
      <p:sp>
        <p:nvSpPr>
          <p:cNvPr id="12" name="TextBox 11"/>
          <p:cNvSpPr txBox="1"/>
          <p:nvPr/>
        </p:nvSpPr>
        <p:spPr>
          <a:xfrm>
            <a:off x="2656114" y="77725"/>
            <a:ext cx="74022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ANALYSIS (CONT.)</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21400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304801" y="785611"/>
            <a:ext cx="10998344" cy="6072389"/>
          </a:xfrm>
          <a:prstGeom prst="rect">
            <a:avLst/>
          </a:prstGeom>
        </p:spPr>
      </p:pic>
      <p:sp>
        <p:nvSpPr>
          <p:cNvPr id="4" name="TextBox 3"/>
          <p:cNvSpPr txBox="1"/>
          <p:nvPr/>
        </p:nvSpPr>
        <p:spPr>
          <a:xfrm>
            <a:off x="3206839" y="34182"/>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CORRELATION</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3849758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33270" y="785611"/>
            <a:ext cx="5967400" cy="3335628"/>
          </a:xfrm>
          <a:prstGeom prst="rect">
            <a:avLst/>
          </a:prstGeom>
        </p:spPr>
      </p:pic>
      <p:pic>
        <p:nvPicPr>
          <p:cNvPr id="3" name="Picture 2"/>
          <p:cNvPicPr>
            <a:picLocks noChangeAspect="1"/>
          </p:cNvPicPr>
          <p:nvPr/>
        </p:nvPicPr>
        <p:blipFill>
          <a:blip r:embed="rId4"/>
          <a:stretch>
            <a:fillRect/>
          </a:stretch>
        </p:blipFill>
        <p:spPr>
          <a:xfrm>
            <a:off x="6011417" y="785611"/>
            <a:ext cx="6180583" cy="3335628"/>
          </a:xfrm>
          <a:prstGeom prst="rect">
            <a:avLst/>
          </a:prstGeom>
        </p:spPr>
      </p:pic>
      <p:pic>
        <p:nvPicPr>
          <p:cNvPr id="4" name="Picture 3"/>
          <p:cNvPicPr>
            <a:picLocks noChangeAspect="1"/>
          </p:cNvPicPr>
          <p:nvPr/>
        </p:nvPicPr>
        <p:blipFill>
          <a:blip r:embed="rId5"/>
          <a:stretch>
            <a:fillRect/>
          </a:stretch>
        </p:blipFill>
        <p:spPr>
          <a:xfrm>
            <a:off x="2919481" y="3889419"/>
            <a:ext cx="5829300" cy="3122389"/>
          </a:xfrm>
          <a:prstGeom prst="rect">
            <a:avLst/>
          </a:prstGeom>
        </p:spPr>
      </p:pic>
      <p:sp>
        <p:nvSpPr>
          <p:cNvPr id="6" name="TextBox 5"/>
          <p:cNvSpPr txBox="1"/>
          <p:nvPr/>
        </p:nvSpPr>
        <p:spPr>
          <a:xfrm>
            <a:off x="725714" y="77725"/>
            <a:ext cx="997131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FEATURES HAVING +VE RELATION</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755490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490952" y="875763"/>
            <a:ext cx="5513455" cy="3387144"/>
          </a:xfrm>
          <a:prstGeom prst="rect">
            <a:avLst/>
          </a:prstGeom>
        </p:spPr>
      </p:pic>
      <p:pic>
        <p:nvPicPr>
          <p:cNvPr id="4" name="Picture 3"/>
          <p:cNvPicPr>
            <a:picLocks noChangeAspect="1"/>
          </p:cNvPicPr>
          <p:nvPr/>
        </p:nvPicPr>
        <p:blipFill>
          <a:blip r:embed="rId4"/>
          <a:stretch>
            <a:fillRect/>
          </a:stretch>
        </p:blipFill>
        <p:spPr>
          <a:xfrm>
            <a:off x="3046860" y="4069724"/>
            <a:ext cx="5857875" cy="2788276"/>
          </a:xfrm>
          <a:prstGeom prst="rect">
            <a:avLst/>
          </a:prstGeom>
        </p:spPr>
      </p:pic>
      <p:pic>
        <p:nvPicPr>
          <p:cNvPr id="5" name="Picture 4"/>
          <p:cNvPicPr>
            <a:picLocks noChangeAspect="1"/>
          </p:cNvPicPr>
          <p:nvPr/>
        </p:nvPicPr>
        <p:blipFill>
          <a:blip r:embed="rId5"/>
          <a:stretch>
            <a:fillRect/>
          </a:stretch>
        </p:blipFill>
        <p:spPr>
          <a:xfrm>
            <a:off x="-100616" y="726247"/>
            <a:ext cx="6294952" cy="3686175"/>
          </a:xfrm>
          <a:prstGeom prst="rect">
            <a:avLst/>
          </a:prstGeom>
        </p:spPr>
      </p:pic>
      <p:sp>
        <p:nvSpPr>
          <p:cNvPr id="9" name="TextBox 8"/>
          <p:cNvSpPr txBox="1"/>
          <p:nvPr/>
        </p:nvSpPr>
        <p:spPr>
          <a:xfrm>
            <a:off x="725714" y="77725"/>
            <a:ext cx="997131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FEATURES HAVING -VE RELATION</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8373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0" y="690744"/>
            <a:ext cx="5915664" cy="5785605"/>
          </a:xfrm>
          <a:prstGeom prst="rect">
            <a:avLst/>
          </a:prstGeom>
        </p:spPr>
      </p:pic>
      <p:pic>
        <p:nvPicPr>
          <p:cNvPr id="3" name="Picture 2"/>
          <p:cNvPicPr>
            <a:picLocks noChangeAspect="1"/>
          </p:cNvPicPr>
          <p:nvPr/>
        </p:nvPicPr>
        <p:blipFill>
          <a:blip r:embed="rId4"/>
          <a:stretch>
            <a:fillRect/>
          </a:stretch>
        </p:blipFill>
        <p:spPr>
          <a:xfrm>
            <a:off x="5915663" y="690744"/>
            <a:ext cx="6088743" cy="5781675"/>
          </a:xfrm>
          <a:prstGeom prst="rect">
            <a:avLst/>
          </a:prstGeom>
        </p:spPr>
      </p:pic>
      <p:sp>
        <p:nvSpPr>
          <p:cNvPr id="6" name="TextBox 5"/>
          <p:cNvSpPr txBox="1"/>
          <p:nvPr/>
        </p:nvSpPr>
        <p:spPr>
          <a:xfrm>
            <a:off x="725714" y="77725"/>
            <a:ext cx="997131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FEATURES HAVING LOW RELATION</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1792308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5295900" y="2634343"/>
            <a:ext cx="6896100" cy="4114800"/>
          </a:xfrm>
          <a:prstGeom prst="rect">
            <a:avLst/>
          </a:prstGeom>
        </p:spPr>
      </p:pic>
      <p:sp>
        <p:nvSpPr>
          <p:cNvPr id="4" name="Rectangle 3"/>
          <p:cNvSpPr/>
          <p:nvPr/>
        </p:nvSpPr>
        <p:spPr>
          <a:xfrm>
            <a:off x="10638971" y="3207657"/>
            <a:ext cx="1219200" cy="2902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smtClean="0">
                <a:solidFill>
                  <a:srgbClr val="C00000"/>
                </a:solidFill>
              </a:rPr>
              <a:t>MODEL</a:t>
            </a:r>
            <a:endParaRPr lang="en-IN" b="1" dirty="0">
              <a:solidFill>
                <a:srgbClr val="C00000"/>
              </a:solidFill>
            </a:endParaRPr>
          </a:p>
        </p:txBody>
      </p:sp>
      <p:sp>
        <p:nvSpPr>
          <p:cNvPr id="5" name="TextBox 4"/>
          <p:cNvSpPr txBox="1"/>
          <p:nvPr/>
        </p:nvSpPr>
        <p:spPr>
          <a:xfrm>
            <a:off x="1538514" y="1374285"/>
            <a:ext cx="9710057" cy="212365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6600" b="1" dirty="0" smtClean="0">
                <a:ln/>
                <a:solidFill>
                  <a:srgbClr val="FF0000"/>
                </a:solidFill>
                <a:effectLst>
                  <a:outerShdw blurRad="38100" dist="38100" dir="2700000" algn="tl">
                    <a:srgbClr val="000000">
                      <a:alpha val="43137"/>
                    </a:srgbClr>
                  </a:outerShdw>
                </a:effectLst>
                <a:latin typeface="Bell MT" panose="02020503060305020303" pitchFamily="18" charset="0"/>
              </a:rPr>
              <a:t>MODEL IMPLEMENTATION</a:t>
            </a:r>
            <a:endParaRPr lang="en-IN" sz="6600" b="1" dirty="0">
              <a:ln/>
              <a:solidFill>
                <a:srgbClr val="FF0000"/>
              </a:solidFill>
              <a:effectLst>
                <a:outerShdw blurRad="38100" dist="38100" dir="2700000" algn="tl">
                  <a:srgbClr val="000000">
                    <a:alpha val="43137"/>
                  </a:srgbClr>
                </a:outerShdw>
              </a:effectLst>
              <a:latin typeface="Bell MT" panose="02020503060305020303" pitchFamily="18" charset="0"/>
            </a:endParaRPr>
          </a:p>
        </p:txBody>
      </p:sp>
    </p:spTree>
    <p:extLst>
      <p:ext uri="{BB962C8B-B14F-4D97-AF65-F5344CB8AC3E}">
        <p14:creationId xmlns:p14="http://schemas.microsoft.com/office/powerpoint/2010/main" val="2606559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288665" y="1061399"/>
            <a:ext cx="9144000" cy="5262979"/>
          </a:xfrm>
          <a:prstGeom prst="rect">
            <a:avLst/>
          </a:prstGeom>
        </p:spPr>
        <p:txBody>
          <a:bodyPr wrap="square">
            <a:spAutoFit/>
          </a:bodyPr>
          <a:lstStyle/>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Business Understanding</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Data Summary</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Feature Analysis</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Exploratory Data </a:t>
            </a:r>
            <a:r>
              <a:rPr lang="en-IN" sz="2400" dirty="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A</a:t>
            </a: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nalysis</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Data Pre-processing</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Implementing Algorithms</a:t>
            </a:r>
          </a:p>
          <a:p>
            <a:pPr>
              <a:lnSpc>
                <a:spcPct val="200000"/>
              </a:lnSpc>
            </a:pPr>
            <a:r>
              <a:rPr lang="en-IN" sz="24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Conclusions</a:t>
            </a:r>
            <a:endParaRPr lang="en-IN" sz="2400" dirty="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endParaRPr>
          </a:p>
        </p:txBody>
      </p:sp>
      <p:sp>
        <p:nvSpPr>
          <p:cNvPr id="5" name="TextBox 4"/>
          <p:cNvSpPr txBox="1"/>
          <p:nvPr/>
        </p:nvSpPr>
        <p:spPr>
          <a:xfrm>
            <a:off x="4288665" y="180331"/>
            <a:ext cx="2834429"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CONTENT</a:t>
            </a:r>
            <a:endParaRPr lang="en-IN" sz="4000" b="1" u="sng" dirty="0">
              <a:solidFill>
                <a:schemeClr val="bg2">
                  <a:lumMod val="10000"/>
                </a:schemeClr>
              </a:solidFill>
              <a:latin typeface="Book Antiqua" panose="02040602050305030304" pitchFamily="18" charset="0"/>
            </a:endParaRPr>
          </a:p>
        </p:txBody>
      </p:sp>
      <p:pic>
        <p:nvPicPr>
          <p:cNvPr id="6" name="Picture 5"/>
          <p:cNvPicPr>
            <a:picLocks noChangeAspect="1"/>
          </p:cNvPicPr>
          <p:nvPr/>
        </p:nvPicPr>
        <p:blipFill>
          <a:blip r:embed="rId3"/>
          <a:stretch>
            <a:fillRect/>
          </a:stretch>
        </p:blipFill>
        <p:spPr>
          <a:xfrm>
            <a:off x="0" y="1061399"/>
            <a:ext cx="4246711" cy="5119032"/>
          </a:xfrm>
          <a:prstGeom prst="rect">
            <a:avLst/>
          </a:prstGeom>
        </p:spPr>
      </p:pic>
    </p:spTree>
    <p:extLst>
      <p:ext uri="{BB962C8B-B14F-4D97-AF65-F5344CB8AC3E}">
        <p14:creationId xmlns:p14="http://schemas.microsoft.com/office/powerpoint/2010/main" val="37466049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FEATURE ENGINEERING</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6927" t="54382" r="4041" b="17129"/>
          <a:stretch/>
        </p:blipFill>
        <p:spPr>
          <a:xfrm>
            <a:off x="159656" y="785611"/>
            <a:ext cx="12032343" cy="2842960"/>
          </a:xfrm>
          <a:prstGeom prst="rect">
            <a:avLst/>
          </a:prstGeom>
        </p:spPr>
      </p:pic>
      <p:sp>
        <p:nvSpPr>
          <p:cNvPr id="4" name="TextBox 3"/>
          <p:cNvSpPr txBox="1"/>
          <p:nvPr/>
        </p:nvSpPr>
        <p:spPr>
          <a:xfrm>
            <a:off x="159656" y="3628571"/>
            <a:ext cx="11727544" cy="2677656"/>
          </a:xfrm>
          <a:prstGeom prst="rect">
            <a:avLst/>
          </a:prstGeom>
          <a:noFill/>
        </p:spPr>
        <p:txBody>
          <a:bodyPr wrap="square" rtlCol="0">
            <a:spAutoFit/>
          </a:bodyPr>
          <a:lstStyle/>
          <a:p>
            <a:pPr marL="285750" indent="-285750" algn="just">
              <a:buFont typeface="Wingdings" panose="05000000000000000000" pitchFamily="2" charset="2"/>
              <a:buChar char="q"/>
            </a:pPr>
            <a:r>
              <a:rPr lang="en-IN" sz="2400" dirty="0" smtClean="0">
                <a:latin typeface="Book Antiqua" panose="02040602050305030304" pitchFamily="18" charset="0"/>
              </a:rPr>
              <a:t>For The Data Processing For Model Implementation We Have Remove Some Feature Having Very Low Relation With Price Range . </a:t>
            </a:r>
          </a:p>
          <a:p>
            <a:pPr marL="285750" indent="-285750" algn="just">
              <a:buFont typeface="Wingdings" panose="05000000000000000000" pitchFamily="2" charset="2"/>
              <a:buChar char="q"/>
            </a:pPr>
            <a:r>
              <a:rPr lang="en-IN" sz="2400" dirty="0" smtClean="0">
                <a:latin typeface="Book Antiqua" panose="02040602050305030304" pitchFamily="18" charset="0"/>
              </a:rPr>
              <a:t>Features Removed – ‘Cores’ , ‘CPU Speed’ , ‘Touch Screen’ , ‘Height’ , ‘Weight’.</a:t>
            </a:r>
          </a:p>
          <a:p>
            <a:pPr marL="285750" indent="-285750" algn="just">
              <a:buFont typeface="Wingdings" panose="05000000000000000000" pitchFamily="2" charset="2"/>
              <a:buChar char="q"/>
            </a:pPr>
            <a:r>
              <a:rPr lang="en-IN" sz="2400" dirty="0" smtClean="0">
                <a:latin typeface="Book Antiqua" panose="02040602050305030304" pitchFamily="18" charset="0"/>
              </a:rPr>
              <a:t>For The Better Implementation We Have Created A New Feature ‘Screen Area’ Merging The Features Like ‘Screen Length’ And ‘Screen Width’. </a:t>
            </a:r>
          </a:p>
          <a:p>
            <a:pPr marL="285750" indent="-285750" algn="just">
              <a:buFont typeface="Wingdings" panose="05000000000000000000" pitchFamily="2" charset="2"/>
              <a:buChar char="q"/>
            </a:pPr>
            <a:r>
              <a:rPr lang="en-IN" sz="2400" dirty="0" smtClean="0">
                <a:latin typeface="Book Antiqua" panose="02040602050305030304" pitchFamily="18" charset="0"/>
              </a:rPr>
              <a:t>The Data </a:t>
            </a:r>
            <a:r>
              <a:rPr lang="en-IN" sz="2400" dirty="0">
                <a:latin typeface="Book Antiqua" panose="02040602050305030304" pitchFamily="18" charset="0"/>
              </a:rPr>
              <a:t>S</a:t>
            </a:r>
            <a:r>
              <a:rPr lang="en-IN" sz="2400" dirty="0" smtClean="0">
                <a:latin typeface="Book Antiqua" panose="02040602050305030304" pitchFamily="18" charset="0"/>
              </a:rPr>
              <a:t>et </a:t>
            </a:r>
            <a:r>
              <a:rPr lang="en-IN" sz="2400" dirty="0">
                <a:latin typeface="Book Antiqua" panose="02040602050305030304" pitchFamily="18" charset="0"/>
              </a:rPr>
              <a:t>I</a:t>
            </a:r>
            <a:r>
              <a:rPr lang="en-IN" sz="2400" dirty="0" smtClean="0">
                <a:latin typeface="Book Antiqua" panose="02040602050305030304" pitchFamily="18" charset="0"/>
              </a:rPr>
              <a:t>s </a:t>
            </a:r>
            <a:r>
              <a:rPr lang="en-IN" sz="2400" dirty="0">
                <a:latin typeface="Book Antiqua" panose="02040602050305030304" pitchFamily="18" charset="0"/>
              </a:rPr>
              <a:t>S</a:t>
            </a:r>
            <a:r>
              <a:rPr lang="en-IN" sz="2400" dirty="0" smtClean="0">
                <a:latin typeface="Book Antiqua" panose="02040602050305030304" pitchFamily="18" charset="0"/>
              </a:rPr>
              <a:t>plit </a:t>
            </a:r>
            <a:r>
              <a:rPr lang="en-IN" sz="2400" dirty="0">
                <a:latin typeface="Book Antiqua" panose="02040602050305030304" pitchFamily="18" charset="0"/>
              </a:rPr>
              <a:t>I</a:t>
            </a:r>
            <a:r>
              <a:rPr lang="en-IN" sz="2400" dirty="0" smtClean="0">
                <a:latin typeface="Book Antiqua" panose="02040602050305030304" pitchFamily="18" charset="0"/>
              </a:rPr>
              <a:t>nto </a:t>
            </a:r>
            <a:r>
              <a:rPr lang="en-IN" sz="2400" dirty="0">
                <a:latin typeface="Book Antiqua" panose="02040602050305030304" pitchFamily="18" charset="0"/>
              </a:rPr>
              <a:t>T</a:t>
            </a:r>
            <a:r>
              <a:rPr lang="en-IN" sz="2400" dirty="0" smtClean="0">
                <a:latin typeface="Book Antiqua" panose="02040602050305030304" pitchFamily="18" charset="0"/>
              </a:rPr>
              <a:t>rain </a:t>
            </a:r>
            <a:r>
              <a:rPr lang="en-IN" sz="2400" dirty="0">
                <a:latin typeface="Book Antiqua" panose="02040602050305030304" pitchFamily="18" charset="0"/>
              </a:rPr>
              <a:t>A</a:t>
            </a:r>
            <a:r>
              <a:rPr lang="en-IN" sz="2400" dirty="0" smtClean="0">
                <a:latin typeface="Book Antiqua" panose="02040602050305030304" pitchFamily="18" charset="0"/>
              </a:rPr>
              <a:t>nd </a:t>
            </a:r>
            <a:r>
              <a:rPr lang="en-IN" sz="2400" dirty="0">
                <a:latin typeface="Book Antiqua" panose="02040602050305030304" pitchFamily="18" charset="0"/>
              </a:rPr>
              <a:t>T</a:t>
            </a:r>
            <a:r>
              <a:rPr lang="en-IN" sz="2400" dirty="0" smtClean="0">
                <a:latin typeface="Book Antiqua" panose="02040602050305030304" pitchFamily="18" charset="0"/>
              </a:rPr>
              <a:t>est </a:t>
            </a:r>
            <a:r>
              <a:rPr lang="en-IN" sz="2400" dirty="0">
                <a:latin typeface="Book Antiqua" panose="02040602050305030304" pitchFamily="18" charset="0"/>
              </a:rPr>
              <a:t>D</a:t>
            </a:r>
            <a:r>
              <a:rPr lang="en-IN" sz="2400" dirty="0" smtClean="0">
                <a:latin typeface="Book Antiqua" panose="02040602050305030304" pitchFamily="18" charset="0"/>
              </a:rPr>
              <a:t>ata </a:t>
            </a:r>
            <a:r>
              <a:rPr lang="en-IN" sz="2400" dirty="0">
                <a:latin typeface="Book Antiqua" panose="02040602050305030304" pitchFamily="18" charset="0"/>
              </a:rPr>
              <a:t>S</a:t>
            </a:r>
            <a:r>
              <a:rPr lang="en-IN" sz="2400" dirty="0" smtClean="0">
                <a:latin typeface="Book Antiqua" panose="02040602050305030304" pitchFamily="18" charset="0"/>
              </a:rPr>
              <a:t>et </a:t>
            </a:r>
            <a:r>
              <a:rPr lang="en-IN" sz="2400" dirty="0">
                <a:latin typeface="Book Antiqua" panose="02040602050305030304" pitchFamily="18" charset="0"/>
              </a:rPr>
              <a:t>W</a:t>
            </a:r>
            <a:r>
              <a:rPr lang="en-IN" sz="2400" dirty="0" smtClean="0">
                <a:latin typeface="Book Antiqua" panose="02040602050305030304" pitchFamily="18" charset="0"/>
              </a:rPr>
              <a:t>ith </a:t>
            </a:r>
            <a:r>
              <a:rPr lang="en-IN" sz="2400" dirty="0">
                <a:latin typeface="Book Antiqua" panose="02040602050305030304" pitchFamily="18" charset="0"/>
              </a:rPr>
              <a:t>S</a:t>
            </a:r>
            <a:r>
              <a:rPr lang="en-IN" sz="2400" dirty="0" smtClean="0">
                <a:latin typeface="Book Antiqua" panose="02040602050305030304" pitchFamily="18" charset="0"/>
              </a:rPr>
              <a:t>tandardisation </a:t>
            </a:r>
            <a:r>
              <a:rPr lang="en-IN" sz="2400" dirty="0">
                <a:latin typeface="Book Antiqua" panose="02040602050305030304" pitchFamily="18" charset="0"/>
              </a:rPr>
              <a:t>I</a:t>
            </a:r>
            <a:r>
              <a:rPr lang="en-IN" sz="2400" dirty="0" smtClean="0">
                <a:latin typeface="Book Antiqua" panose="02040602050305030304" pitchFamily="18" charset="0"/>
              </a:rPr>
              <a:t>n </a:t>
            </a:r>
            <a:r>
              <a:rPr lang="en-IN" sz="2400" dirty="0">
                <a:latin typeface="Book Antiqua" panose="02040602050305030304" pitchFamily="18" charset="0"/>
              </a:rPr>
              <a:t>T</a:t>
            </a:r>
            <a:r>
              <a:rPr lang="en-IN" sz="2400" dirty="0" smtClean="0">
                <a:latin typeface="Book Antiqua" panose="02040602050305030304" pitchFamily="18" charset="0"/>
              </a:rPr>
              <a:t>he Ratio 8:2 And </a:t>
            </a:r>
            <a:r>
              <a:rPr lang="en-IN" sz="2400" dirty="0">
                <a:latin typeface="Book Antiqua" panose="02040602050305030304" pitchFamily="18" charset="0"/>
              </a:rPr>
              <a:t>F</a:t>
            </a:r>
            <a:r>
              <a:rPr lang="en-IN" sz="2400" dirty="0" smtClean="0">
                <a:latin typeface="Book Antiqua" panose="02040602050305030304" pitchFamily="18" charset="0"/>
              </a:rPr>
              <a:t>it </a:t>
            </a:r>
            <a:r>
              <a:rPr lang="en-IN" sz="2400" dirty="0">
                <a:latin typeface="Book Antiqua" panose="02040602050305030304" pitchFamily="18" charset="0"/>
              </a:rPr>
              <a:t>O</a:t>
            </a:r>
            <a:r>
              <a:rPr lang="en-IN" sz="2400" dirty="0" smtClean="0">
                <a:latin typeface="Book Antiqua" panose="02040602050305030304" pitchFamily="18" charset="0"/>
              </a:rPr>
              <a:t>ur </a:t>
            </a:r>
            <a:r>
              <a:rPr lang="en-IN" sz="2400" dirty="0">
                <a:latin typeface="Book Antiqua" panose="02040602050305030304" pitchFamily="18" charset="0"/>
              </a:rPr>
              <a:t>M</a:t>
            </a:r>
            <a:r>
              <a:rPr lang="en-IN" sz="2400" dirty="0" smtClean="0">
                <a:latin typeface="Book Antiqua" panose="02040602050305030304" pitchFamily="18" charset="0"/>
              </a:rPr>
              <a:t>odels.</a:t>
            </a:r>
            <a:endParaRPr lang="en-IN" sz="2400" dirty="0">
              <a:latin typeface="Book Antiqua" panose="02040602050305030304" pitchFamily="18" charset="0"/>
            </a:endParaRPr>
          </a:p>
        </p:txBody>
      </p:sp>
    </p:spTree>
    <p:extLst>
      <p:ext uri="{BB962C8B-B14F-4D97-AF65-F5344CB8AC3E}">
        <p14:creationId xmlns:p14="http://schemas.microsoft.com/office/powerpoint/2010/main" val="2508229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60096"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MODELS</a:t>
            </a:r>
            <a:endParaRPr lang="en-IN" sz="4000" b="1" u="sng" dirty="0">
              <a:solidFill>
                <a:schemeClr val="bg2">
                  <a:lumMod val="10000"/>
                </a:schemeClr>
              </a:solidFill>
              <a:latin typeface="Book Antiqua" panose="02040602050305030304" pitchFamily="18" charset="0"/>
            </a:endParaRPr>
          </a:p>
        </p:txBody>
      </p:sp>
      <p:sp>
        <p:nvSpPr>
          <p:cNvPr id="2" name="TextBox 1"/>
          <p:cNvSpPr txBox="1"/>
          <p:nvPr/>
        </p:nvSpPr>
        <p:spPr>
          <a:xfrm>
            <a:off x="1277257" y="1306286"/>
            <a:ext cx="5181600"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LOGISTIC REGRESSION</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DESCISION TREE</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RANDOM FOREST</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NAIVE BAYES</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KNN CLASSIFIER</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SUPPORT VECTOR MACHINE</a:t>
            </a:r>
          </a:p>
          <a:p>
            <a:pPr marL="285750" indent="-285750">
              <a:lnSpc>
                <a:spcPct val="150000"/>
              </a:lnSpc>
              <a:buFont typeface="Wingdings" panose="05000000000000000000" pitchFamily="2" charset="2"/>
              <a:buChar char="q"/>
            </a:pPr>
            <a:r>
              <a:rPr lang="en-IN" sz="2400" dirty="0" smtClean="0">
                <a:effectLst>
                  <a:outerShdw blurRad="38100" dist="38100" dir="2700000" algn="tl">
                    <a:srgbClr val="000000">
                      <a:alpha val="43137"/>
                    </a:srgbClr>
                  </a:outerShdw>
                </a:effectLst>
                <a:latin typeface="Book Antiqua" panose="02040602050305030304" pitchFamily="18" charset="0"/>
              </a:rPr>
              <a:t>GRADIENT BOOSTING</a:t>
            </a:r>
          </a:p>
          <a:p>
            <a:pPr marL="285750" indent="-285750">
              <a:buFont typeface="Wingdings" panose="05000000000000000000" pitchFamily="2" charset="2"/>
              <a:buChar char="q"/>
            </a:pPr>
            <a:endParaRPr lang="en-IN" dirty="0"/>
          </a:p>
        </p:txBody>
      </p:sp>
      <p:pic>
        <p:nvPicPr>
          <p:cNvPr id="4" name="Picture 3"/>
          <p:cNvPicPr>
            <a:picLocks noChangeAspect="1"/>
          </p:cNvPicPr>
          <p:nvPr/>
        </p:nvPicPr>
        <p:blipFill rotWithShape="1">
          <a:blip r:embed="rId3"/>
          <a:srcRect b="20682"/>
          <a:stretch/>
        </p:blipFill>
        <p:spPr>
          <a:xfrm>
            <a:off x="6279088" y="929896"/>
            <a:ext cx="5829300" cy="4623707"/>
          </a:xfrm>
          <a:prstGeom prst="rect">
            <a:avLst/>
          </a:prstGeom>
        </p:spPr>
      </p:pic>
    </p:spTree>
    <p:extLst>
      <p:ext uri="{BB962C8B-B14F-4D97-AF65-F5344CB8AC3E}">
        <p14:creationId xmlns:p14="http://schemas.microsoft.com/office/powerpoint/2010/main" val="2969996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LOGISTIC REGRESSION</a:t>
            </a:r>
            <a:endParaRPr lang="en-IN" sz="4000" b="1" u="sng" dirty="0">
              <a:solidFill>
                <a:schemeClr val="bg2">
                  <a:lumMod val="10000"/>
                </a:schemeClr>
              </a:solidFill>
              <a:latin typeface="Book Antiqua" panose="02040602050305030304" pitchFamily="18" charset="0"/>
            </a:endParaRPr>
          </a:p>
        </p:txBody>
      </p:sp>
      <p:pic>
        <p:nvPicPr>
          <p:cNvPr id="5" name="Picture 4"/>
          <p:cNvPicPr>
            <a:picLocks noChangeAspect="1"/>
          </p:cNvPicPr>
          <p:nvPr/>
        </p:nvPicPr>
        <p:blipFill rotWithShape="1">
          <a:blip r:embed="rId4"/>
          <a:srcRect l="10292" t="39258" r="60396" b="22266"/>
          <a:stretch/>
        </p:blipFill>
        <p:spPr>
          <a:xfrm>
            <a:off x="0" y="3752530"/>
            <a:ext cx="4958747" cy="3015317"/>
          </a:xfrm>
          <a:prstGeom prst="rect">
            <a:avLst/>
          </a:prstGeom>
        </p:spPr>
      </p:pic>
      <p:pic>
        <p:nvPicPr>
          <p:cNvPr id="4" name="Picture 3"/>
          <p:cNvPicPr>
            <a:picLocks noChangeAspect="1"/>
          </p:cNvPicPr>
          <p:nvPr/>
        </p:nvPicPr>
        <p:blipFill rotWithShape="1">
          <a:blip r:embed="rId5"/>
          <a:srcRect l="10510" t="42410" r="56916" b="18106"/>
          <a:stretch/>
        </p:blipFill>
        <p:spPr>
          <a:xfrm>
            <a:off x="57007" y="742068"/>
            <a:ext cx="4901740" cy="2899229"/>
          </a:xfrm>
          <a:prstGeom prst="rect">
            <a:avLst/>
          </a:prstGeom>
        </p:spPr>
      </p:pic>
      <p:pic>
        <p:nvPicPr>
          <p:cNvPr id="6" name="Picture 5"/>
          <p:cNvPicPr>
            <a:picLocks noChangeAspect="1"/>
          </p:cNvPicPr>
          <p:nvPr/>
        </p:nvPicPr>
        <p:blipFill>
          <a:blip r:embed="rId6"/>
          <a:stretch>
            <a:fillRect/>
          </a:stretch>
        </p:blipFill>
        <p:spPr>
          <a:xfrm>
            <a:off x="5608369" y="899838"/>
            <a:ext cx="6396038" cy="5971042"/>
          </a:xfrm>
          <a:prstGeom prst="rect">
            <a:avLst/>
          </a:prstGeom>
        </p:spPr>
      </p:pic>
    </p:spTree>
    <p:extLst>
      <p:ext uri="{BB962C8B-B14F-4D97-AF65-F5344CB8AC3E}">
        <p14:creationId xmlns:p14="http://schemas.microsoft.com/office/powerpoint/2010/main" val="9209991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DESCISION TREE</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1362" t="42914" r="58843" b="18354"/>
          <a:stretch/>
        </p:blipFill>
        <p:spPr>
          <a:xfrm>
            <a:off x="180303" y="742068"/>
            <a:ext cx="4468969" cy="2833353"/>
          </a:xfrm>
          <a:prstGeom prst="rect">
            <a:avLst/>
          </a:prstGeom>
        </p:spPr>
      </p:pic>
      <p:pic>
        <p:nvPicPr>
          <p:cNvPr id="4" name="Picture 3"/>
          <p:cNvPicPr>
            <a:picLocks noChangeAspect="1"/>
          </p:cNvPicPr>
          <p:nvPr/>
        </p:nvPicPr>
        <p:blipFill rotWithShape="1">
          <a:blip r:embed="rId4"/>
          <a:srcRect l="11066" t="37808" r="62209" b="22051"/>
          <a:stretch/>
        </p:blipFill>
        <p:spPr>
          <a:xfrm>
            <a:off x="180302" y="3691331"/>
            <a:ext cx="4468969" cy="2936383"/>
          </a:xfrm>
          <a:prstGeom prst="rect">
            <a:avLst/>
          </a:prstGeom>
        </p:spPr>
      </p:pic>
      <p:pic>
        <p:nvPicPr>
          <p:cNvPr id="5" name="Picture 4"/>
          <p:cNvPicPr>
            <a:picLocks noChangeAspect="1"/>
          </p:cNvPicPr>
          <p:nvPr/>
        </p:nvPicPr>
        <p:blipFill>
          <a:blip r:embed="rId5"/>
          <a:stretch>
            <a:fillRect/>
          </a:stretch>
        </p:blipFill>
        <p:spPr>
          <a:xfrm>
            <a:off x="5769735" y="785611"/>
            <a:ext cx="6234672" cy="5842103"/>
          </a:xfrm>
          <a:prstGeom prst="rect">
            <a:avLst/>
          </a:prstGeom>
        </p:spPr>
      </p:pic>
    </p:spTree>
    <p:extLst>
      <p:ext uri="{BB962C8B-B14F-4D97-AF65-F5344CB8AC3E}">
        <p14:creationId xmlns:p14="http://schemas.microsoft.com/office/powerpoint/2010/main" val="1056522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KNN CLASSIFIER</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968" t="45907" r="58050" b="14656"/>
          <a:stretch/>
        </p:blipFill>
        <p:spPr>
          <a:xfrm>
            <a:off x="257577" y="785611"/>
            <a:ext cx="4533364" cy="2884869"/>
          </a:xfrm>
          <a:prstGeom prst="rect">
            <a:avLst/>
          </a:prstGeom>
        </p:spPr>
      </p:pic>
      <p:pic>
        <p:nvPicPr>
          <p:cNvPr id="4" name="Picture 3"/>
          <p:cNvPicPr>
            <a:picLocks noChangeAspect="1"/>
          </p:cNvPicPr>
          <p:nvPr/>
        </p:nvPicPr>
        <p:blipFill rotWithShape="1">
          <a:blip r:embed="rId4"/>
          <a:srcRect l="10671" t="39569" r="60921" b="20643"/>
          <a:stretch/>
        </p:blipFill>
        <p:spPr>
          <a:xfrm>
            <a:off x="257576" y="3670479"/>
            <a:ext cx="4430333" cy="2923503"/>
          </a:xfrm>
          <a:prstGeom prst="rect">
            <a:avLst/>
          </a:prstGeom>
        </p:spPr>
      </p:pic>
      <p:pic>
        <p:nvPicPr>
          <p:cNvPr id="5" name="Picture 4"/>
          <p:cNvPicPr>
            <a:picLocks noChangeAspect="1"/>
          </p:cNvPicPr>
          <p:nvPr/>
        </p:nvPicPr>
        <p:blipFill>
          <a:blip r:embed="rId5"/>
          <a:stretch>
            <a:fillRect/>
          </a:stretch>
        </p:blipFill>
        <p:spPr>
          <a:xfrm>
            <a:off x="6091708" y="785611"/>
            <a:ext cx="5912700" cy="6075005"/>
          </a:xfrm>
          <a:prstGeom prst="rect">
            <a:avLst/>
          </a:prstGeom>
        </p:spPr>
      </p:pic>
    </p:spTree>
    <p:extLst>
      <p:ext uri="{BB962C8B-B14F-4D97-AF65-F5344CB8AC3E}">
        <p14:creationId xmlns:p14="http://schemas.microsoft.com/office/powerpoint/2010/main" val="3646871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NAÏVE BAYES</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969" t="41857" r="57753" b="18530"/>
          <a:stretch/>
        </p:blipFill>
        <p:spPr>
          <a:xfrm>
            <a:off x="244699" y="888642"/>
            <a:ext cx="4726546" cy="2897747"/>
          </a:xfrm>
          <a:prstGeom prst="rect">
            <a:avLst/>
          </a:prstGeom>
        </p:spPr>
      </p:pic>
      <p:pic>
        <p:nvPicPr>
          <p:cNvPr id="4" name="Picture 3"/>
          <p:cNvPicPr>
            <a:picLocks noChangeAspect="1"/>
          </p:cNvPicPr>
          <p:nvPr/>
        </p:nvPicPr>
        <p:blipFill rotWithShape="1">
          <a:blip r:embed="rId4"/>
          <a:srcRect l="10572" t="44146" r="62108" b="17649"/>
          <a:stretch/>
        </p:blipFill>
        <p:spPr>
          <a:xfrm>
            <a:off x="154547" y="3786389"/>
            <a:ext cx="4726546" cy="2941290"/>
          </a:xfrm>
          <a:prstGeom prst="rect">
            <a:avLst/>
          </a:prstGeom>
        </p:spPr>
      </p:pic>
      <p:pic>
        <p:nvPicPr>
          <p:cNvPr id="5" name="Picture 4"/>
          <p:cNvPicPr>
            <a:picLocks noChangeAspect="1"/>
          </p:cNvPicPr>
          <p:nvPr/>
        </p:nvPicPr>
        <p:blipFill>
          <a:blip r:embed="rId5"/>
          <a:stretch>
            <a:fillRect/>
          </a:stretch>
        </p:blipFill>
        <p:spPr>
          <a:xfrm>
            <a:off x="6104586" y="784687"/>
            <a:ext cx="5899821" cy="6003404"/>
          </a:xfrm>
          <a:prstGeom prst="rect">
            <a:avLst/>
          </a:prstGeom>
        </p:spPr>
      </p:pic>
    </p:spTree>
    <p:extLst>
      <p:ext uri="{BB962C8B-B14F-4D97-AF65-F5344CB8AC3E}">
        <p14:creationId xmlns:p14="http://schemas.microsoft.com/office/powerpoint/2010/main" val="3387441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57715" y="34182"/>
            <a:ext cx="7489372"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SUPORT VECTOR MACHINE</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869" t="41505" r="56467" b="19763"/>
          <a:stretch/>
        </p:blipFill>
        <p:spPr>
          <a:xfrm>
            <a:off x="141666" y="888641"/>
            <a:ext cx="4584879" cy="2833352"/>
          </a:xfrm>
          <a:prstGeom prst="rect">
            <a:avLst/>
          </a:prstGeom>
        </p:spPr>
      </p:pic>
      <p:pic>
        <p:nvPicPr>
          <p:cNvPr id="4" name="Picture 3"/>
          <p:cNvPicPr>
            <a:picLocks noChangeAspect="1"/>
          </p:cNvPicPr>
          <p:nvPr/>
        </p:nvPicPr>
        <p:blipFill rotWithShape="1">
          <a:blip r:embed="rId4"/>
          <a:srcRect l="10770" t="40273" r="62405" b="20995"/>
          <a:stretch/>
        </p:blipFill>
        <p:spPr>
          <a:xfrm>
            <a:off x="141666" y="3726897"/>
            <a:ext cx="4018210" cy="2833352"/>
          </a:xfrm>
          <a:prstGeom prst="rect">
            <a:avLst/>
          </a:prstGeom>
        </p:spPr>
      </p:pic>
      <p:pic>
        <p:nvPicPr>
          <p:cNvPr id="5" name="Picture 4"/>
          <p:cNvPicPr>
            <a:picLocks noChangeAspect="1"/>
          </p:cNvPicPr>
          <p:nvPr/>
        </p:nvPicPr>
        <p:blipFill>
          <a:blip r:embed="rId5"/>
          <a:stretch>
            <a:fillRect/>
          </a:stretch>
        </p:blipFill>
        <p:spPr>
          <a:xfrm>
            <a:off x="5769735" y="888641"/>
            <a:ext cx="6234672" cy="5810988"/>
          </a:xfrm>
          <a:prstGeom prst="rect">
            <a:avLst/>
          </a:prstGeom>
        </p:spPr>
      </p:pic>
    </p:spTree>
    <p:extLst>
      <p:ext uri="{BB962C8B-B14F-4D97-AF65-F5344CB8AC3E}">
        <p14:creationId xmlns:p14="http://schemas.microsoft.com/office/powerpoint/2010/main" val="11025361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RANDOM FOREST</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967" t="42209" r="56665" b="18354"/>
          <a:stretch/>
        </p:blipFill>
        <p:spPr>
          <a:xfrm>
            <a:off x="180305" y="785611"/>
            <a:ext cx="4752305" cy="2884867"/>
          </a:xfrm>
          <a:prstGeom prst="rect">
            <a:avLst/>
          </a:prstGeom>
        </p:spPr>
      </p:pic>
      <p:pic>
        <p:nvPicPr>
          <p:cNvPr id="4" name="Picture 3"/>
          <p:cNvPicPr>
            <a:picLocks noChangeAspect="1"/>
          </p:cNvPicPr>
          <p:nvPr/>
        </p:nvPicPr>
        <p:blipFill rotWithShape="1">
          <a:blip r:embed="rId4"/>
          <a:srcRect l="10770" t="44675" r="61416" b="16593"/>
          <a:stretch/>
        </p:blipFill>
        <p:spPr>
          <a:xfrm>
            <a:off x="180305" y="3870101"/>
            <a:ext cx="4584878" cy="2833352"/>
          </a:xfrm>
          <a:prstGeom prst="rect">
            <a:avLst/>
          </a:prstGeom>
        </p:spPr>
      </p:pic>
      <p:pic>
        <p:nvPicPr>
          <p:cNvPr id="5" name="Picture 4"/>
          <p:cNvPicPr>
            <a:picLocks noChangeAspect="1"/>
          </p:cNvPicPr>
          <p:nvPr/>
        </p:nvPicPr>
        <p:blipFill>
          <a:blip r:embed="rId5"/>
          <a:stretch>
            <a:fillRect/>
          </a:stretch>
        </p:blipFill>
        <p:spPr>
          <a:xfrm>
            <a:off x="5845155" y="911783"/>
            <a:ext cx="5955271" cy="5791670"/>
          </a:xfrm>
          <a:prstGeom prst="rect">
            <a:avLst/>
          </a:prstGeom>
        </p:spPr>
      </p:pic>
    </p:spTree>
    <p:extLst>
      <p:ext uri="{BB962C8B-B14F-4D97-AF65-F5344CB8AC3E}">
        <p14:creationId xmlns:p14="http://schemas.microsoft.com/office/powerpoint/2010/main" val="2790096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96686" y="-9360"/>
            <a:ext cx="12888686" cy="646331"/>
          </a:xfrm>
          <a:prstGeom prst="rect">
            <a:avLst/>
          </a:prstGeom>
          <a:noFill/>
        </p:spPr>
        <p:txBody>
          <a:bodyPr wrap="square" rtlCol="0">
            <a:spAutoFit/>
          </a:bodyPr>
          <a:lstStyle/>
          <a:p>
            <a:pPr algn="ctr"/>
            <a:r>
              <a:rPr lang="en-IN" sz="36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HYPER PARAMETER TUNING (RANDOM FOREST)</a:t>
            </a:r>
            <a:endParaRPr lang="en-IN" sz="36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671" t="37985" r="57852" b="23635"/>
          <a:stretch/>
        </p:blipFill>
        <p:spPr>
          <a:xfrm>
            <a:off x="283333" y="1571222"/>
            <a:ext cx="4713670" cy="3567448"/>
          </a:xfrm>
          <a:prstGeom prst="rect">
            <a:avLst/>
          </a:prstGeom>
        </p:spPr>
      </p:pic>
      <p:pic>
        <p:nvPicPr>
          <p:cNvPr id="4" name="Picture 3"/>
          <p:cNvPicPr>
            <a:picLocks noChangeAspect="1"/>
          </p:cNvPicPr>
          <p:nvPr/>
        </p:nvPicPr>
        <p:blipFill>
          <a:blip r:embed="rId4"/>
          <a:stretch>
            <a:fillRect/>
          </a:stretch>
        </p:blipFill>
        <p:spPr>
          <a:xfrm>
            <a:off x="5203064" y="1159098"/>
            <a:ext cx="6988935" cy="5698902"/>
          </a:xfrm>
          <a:prstGeom prst="rect">
            <a:avLst/>
          </a:prstGeom>
        </p:spPr>
      </p:pic>
    </p:spTree>
    <p:extLst>
      <p:ext uri="{BB962C8B-B14F-4D97-AF65-F5344CB8AC3E}">
        <p14:creationId xmlns:p14="http://schemas.microsoft.com/office/powerpoint/2010/main" val="2645217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34182"/>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GRADIENT BOOSTING</a:t>
            </a:r>
            <a:endParaRPr lang="en-IN" sz="40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1065" t="37984" r="58843" b="22932"/>
          <a:stretch/>
        </p:blipFill>
        <p:spPr>
          <a:xfrm>
            <a:off x="283335" y="888641"/>
            <a:ext cx="4559121" cy="2859111"/>
          </a:xfrm>
          <a:prstGeom prst="rect">
            <a:avLst/>
          </a:prstGeom>
        </p:spPr>
      </p:pic>
      <p:pic>
        <p:nvPicPr>
          <p:cNvPr id="4" name="Picture 3"/>
          <p:cNvPicPr>
            <a:picLocks noChangeAspect="1"/>
          </p:cNvPicPr>
          <p:nvPr/>
        </p:nvPicPr>
        <p:blipFill rotWithShape="1">
          <a:blip r:embed="rId4"/>
          <a:srcRect l="10671" t="42737" r="61416" b="18882"/>
          <a:stretch/>
        </p:blipFill>
        <p:spPr>
          <a:xfrm>
            <a:off x="283335" y="3894325"/>
            <a:ext cx="4211392" cy="2807595"/>
          </a:xfrm>
          <a:prstGeom prst="rect">
            <a:avLst/>
          </a:prstGeom>
        </p:spPr>
      </p:pic>
      <p:pic>
        <p:nvPicPr>
          <p:cNvPr id="5" name="Picture 4"/>
          <p:cNvPicPr>
            <a:picLocks noChangeAspect="1"/>
          </p:cNvPicPr>
          <p:nvPr/>
        </p:nvPicPr>
        <p:blipFill>
          <a:blip r:embed="rId5"/>
          <a:stretch>
            <a:fillRect/>
          </a:stretch>
        </p:blipFill>
        <p:spPr>
          <a:xfrm>
            <a:off x="5859887" y="785611"/>
            <a:ext cx="6144520" cy="6072389"/>
          </a:xfrm>
          <a:prstGeom prst="rect">
            <a:avLst/>
          </a:prstGeom>
        </p:spPr>
      </p:pic>
    </p:spTree>
    <p:extLst>
      <p:ext uri="{BB962C8B-B14F-4D97-AF65-F5344CB8AC3E}">
        <p14:creationId xmlns:p14="http://schemas.microsoft.com/office/powerpoint/2010/main" val="8550784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BUSINESS PROBLEMS</a:t>
            </a:r>
            <a:endParaRPr lang="en-IN" sz="4000" b="1" u="sng" dirty="0">
              <a:solidFill>
                <a:schemeClr val="bg2">
                  <a:lumMod val="10000"/>
                </a:schemeClr>
              </a:solidFill>
              <a:latin typeface="Book Antiqua" panose="02040602050305030304" pitchFamily="18" charset="0"/>
            </a:endParaRPr>
          </a:p>
        </p:txBody>
      </p:sp>
      <p:sp>
        <p:nvSpPr>
          <p:cNvPr id="7" name="Rectangle 6"/>
          <p:cNvSpPr/>
          <p:nvPr/>
        </p:nvSpPr>
        <p:spPr>
          <a:xfrm>
            <a:off x="279041" y="785611"/>
            <a:ext cx="11912959" cy="2862322"/>
          </a:xfrm>
          <a:prstGeom prst="rect">
            <a:avLst/>
          </a:prstGeom>
        </p:spPr>
        <p:txBody>
          <a:bodyPr wrap="square">
            <a:spAutoFit/>
          </a:bodyPr>
          <a:lstStyle/>
          <a:p>
            <a:pPr algn="just">
              <a:lnSpc>
                <a:spcPct val="150000"/>
              </a:lnSpc>
            </a:pPr>
            <a:r>
              <a:rPr lang="en-GB" sz="2400" dirty="0" smtClean="0">
                <a:solidFill>
                  <a:schemeClr val="tx1">
                    <a:lumMod val="85000"/>
                    <a:lumOff val="15000"/>
                  </a:schemeClr>
                </a:solidFill>
                <a:latin typeface="Book Antiqua" panose="02040602050305030304" pitchFamily="18" charset="0"/>
              </a:rPr>
              <a:t>         In The Competitive Mobile Phone Market Companies Want To Understand Sales Data Of Mobile Phones And Factors Which Drive The Prices. The Objective Is To Find Out Some Relation Between Features Of A Mobile Phone(</a:t>
            </a:r>
            <a:r>
              <a:rPr lang="en-GB" sz="2400" dirty="0" err="1" smtClean="0">
                <a:solidFill>
                  <a:schemeClr val="tx1">
                    <a:lumMod val="85000"/>
                    <a:lumOff val="15000"/>
                  </a:schemeClr>
                </a:solidFill>
                <a:latin typeface="Book Antiqua" panose="02040602050305030304" pitchFamily="18" charset="0"/>
              </a:rPr>
              <a:t>eg</a:t>
            </a:r>
            <a:r>
              <a:rPr lang="en-GB" sz="2400" dirty="0" smtClean="0">
                <a:solidFill>
                  <a:schemeClr val="tx1">
                    <a:lumMod val="85000"/>
                    <a:lumOff val="15000"/>
                  </a:schemeClr>
                </a:solidFill>
                <a:latin typeface="Book Antiqua" panose="02040602050305030304" pitchFamily="18" charset="0"/>
              </a:rPr>
              <a:t>:- Ram, Internal Memory, </a:t>
            </a:r>
            <a:r>
              <a:rPr lang="en-GB" sz="2400" dirty="0" err="1" smtClean="0">
                <a:solidFill>
                  <a:schemeClr val="tx1">
                    <a:lumMod val="85000"/>
                    <a:lumOff val="15000"/>
                  </a:schemeClr>
                </a:solidFill>
                <a:latin typeface="Book Antiqua" panose="02040602050305030304" pitchFamily="18" charset="0"/>
              </a:rPr>
              <a:t>Etc</a:t>
            </a:r>
            <a:r>
              <a:rPr lang="en-GB" sz="2400" dirty="0" smtClean="0">
                <a:solidFill>
                  <a:schemeClr val="tx1">
                    <a:lumMod val="85000"/>
                    <a:lumOff val="15000"/>
                  </a:schemeClr>
                </a:solidFill>
                <a:latin typeface="Book Antiqua" panose="02040602050305030304" pitchFamily="18" charset="0"/>
              </a:rPr>
              <a:t>) And Its Selling Price. In This Problem, We Do Not Have To Predict The Actual Price But A Price Range Indicating How High The Price Is.</a:t>
            </a:r>
            <a:endParaRPr lang="en-IN" sz="2400" dirty="0">
              <a:solidFill>
                <a:schemeClr val="tx1">
                  <a:lumMod val="85000"/>
                  <a:lumOff val="15000"/>
                </a:schemeClr>
              </a:solidFill>
              <a:latin typeface="Book Antiqua" panose="02040602050305030304" pitchFamily="18" charset="0"/>
            </a:endParaRPr>
          </a:p>
        </p:txBody>
      </p:sp>
      <p:sp>
        <p:nvSpPr>
          <p:cNvPr id="6" name="TextBox 5"/>
          <p:cNvSpPr txBox="1"/>
          <p:nvPr/>
        </p:nvSpPr>
        <p:spPr>
          <a:xfrm>
            <a:off x="279041" y="3647933"/>
            <a:ext cx="6259133" cy="2253694"/>
          </a:xfrm>
          <a:prstGeom prst="rect">
            <a:avLst/>
          </a:prstGeom>
          <a:noFill/>
        </p:spPr>
        <p:txBody>
          <a:bodyPr wrap="square" rtlCol="0">
            <a:spAutoFit/>
          </a:bodyPr>
          <a:lstStyle/>
          <a:p>
            <a:pPr algn="just">
              <a:lnSpc>
                <a:spcPct val="150000"/>
              </a:lnSpc>
            </a:pPr>
            <a:r>
              <a:rPr lang="en-IN" sz="2400" dirty="0" smtClean="0">
                <a:solidFill>
                  <a:schemeClr val="tx1">
                    <a:lumMod val="85000"/>
                    <a:lumOff val="15000"/>
                  </a:schemeClr>
                </a:solidFill>
                <a:latin typeface="Book Antiqua" panose="02040602050305030304" pitchFamily="18" charset="0"/>
              </a:rPr>
              <a:t>          So Here </a:t>
            </a:r>
            <a:r>
              <a:rPr lang="en-IN" sz="2400" dirty="0">
                <a:solidFill>
                  <a:schemeClr val="tx1">
                    <a:lumMod val="85000"/>
                    <a:lumOff val="15000"/>
                  </a:schemeClr>
                </a:solidFill>
                <a:latin typeface="Book Antiqua" panose="02040602050305030304" pitchFamily="18" charset="0"/>
              </a:rPr>
              <a:t>W</a:t>
            </a:r>
            <a:r>
              <a:rPr lang="en-IN" sz="2400" dirty="0" smtClean="0">
                <a:solidFill>
                  <a:schemeClr val="tx1">
                    <a:lumMod val="85000"/>
                    <a:lumOff val="15000"/>
                  </a:schemeClr>
                </a:solidFill>
                <a:latin typeface="Book Antiqua" panose="02040602050305030304" pitchFamily="18" charset="0"/>
              </a:rPr>
              <a:t>e </a:t>
            </a:r>
            <a:r>
              <a:rPr lang="en-IN" sz="2400" dirty="0">
                <a:solidFill>
                  <a:schemeClr val="tx1">
                    <a:lumMod val="85000"/>
                    <a:lumOff val="15000"/>
                  </a:schemeClr>
                </a:solidFill>
                <a:latin typeface="Book Antiqua" panose="02040602050305030304" pitchFamily="18" charset="0"/>
              </a:rPr>
              <a:t>A</a:t>
            </a:r>
            <a:r>
              <a:rPr lang="en-IN" sz="2400" dirty="0" smtClean="0">
                <a:solidFill>
                  <a:schemeClr val="tx1">
                    <a:lumMod val="85000"/>
                    <a:lumOff val="15000"/>
                  </a:schemeClr>
                </a:solidFill>
                <a:latin typeface="Book Antiqua" panose="02040602050305030304" pitchFamily="18" charset="0"/>
              </a:rPr>
              <a:t>re </a:t>
            </a:r>
            <a:r>
              <a:rPr lang="en-IN" sz="2400" dirty="0">
                <a:solidFill>
                  <a:schemeClr val="tx1">
                    <a:lumMod val="85000"/>
                    <a:lumOff val="15000"/>
                  </a:schemeClr>
                </a:solidFill>
                <a:latin typeface="Book Antiqua" panose="02040602050305030304" pitchFamily="18" charset="0"/>
              </a:rPr>
              <a:t>G</a:t>
            </a:r>
            <a:r>
              <a:rPr lang="en-IN" sz="2400" dirty="0" smtClean="0">
                <a:solidFill>
                  <a:schemeClr val="tx1">
                    <a:lumMod val="85000"/>
                    <a:lumOff val="15000"/>
                  </a:schemeClr>
                </a:solidFill>
                <a:latin typeface="Book Antiqua" panose="02040602050305030304" pitchFamily="18" charset="0"/>
              </a:rPr>
              <a:t>oing </a:t>
            </a:r>
            <a:r>
              <a:rPr lang="en-IN" sz="2400" dirty="0">
                <a:solidFill>
                  <a:schemeClr val="tx1">
                    <a:lumMod val="85000"/>
                    <a:lumOff val="15000"/>
                  </a:schemeClr>
                </a:solidFill>
                <a:latin typeface="Book Antiqua" panose="02040602050305030304" pitchFamily="18" charset="0"/>
              </a:rPr>
              <a:t>T</a:t>
            </a:r>
            <a:r>
              <a:rPr lang="en-IN" sz="2400" dirty="0" smtClean="0">
                <a:solidFill>
                  <a:schemeClr val="tx1">
                    <a:lumMod val="85000"/>
                    <a:lumOff val="15000"/>
                  </a:schemeClr>
                </a:solidFill>
                <a:latin typeface="Book Antiqua" panose="02040602050305030304" pitchFamily="18" charset="0"/>
              </a:rPr>
              <a:t>o Practise Implementing The </a:t>
            </a:r>
            <a:r>
              <a:rPr lang="en-IN" sz="2400" dirty="0">
                <a:solidFill>
                  <a:schemeClr val="tx1">
                    <a:lumMod val="85000"/>
                    <a:lumOff val="15000"/>
                  </a:schemeClr>
                </a:solidFill>
                <a:latin typeface="Book Antiqua" panose="02040602050305030304" pitchFamily="18" charset="0"/>
              </a:rPr>
              <a:t>M</a:t>
            </a:r>
            <a:r>
              <a:rPr lang="en-IN" sz="2400" dirty="0" smtClean="0">
                <a:solidFill>
                  <a:schemeClr val="tx1">
                    <a:lumMod val="85000"/>
                    <a:lumOff val="15000"/>
                  </a:schemeClr>
                </a:solidFill>
                <a:latin typeface="Book Antiqua" panose="02040602050305030304" pitchFamily="18" charset="0"/>
              </a:rPr>
              <a:t>achine </a:t>
            </a:r>
            <a:r>
              <a:rPr lang="en-IN" sz="2400" dirty="0">
                <a:solidFill>
                  <a:schemeClr val="tx1">
                    <a:lumMod val="85000"/>
                    <a:lumOff val="15000"/>
                  </a:schemeClr>
                </a:solidFill>
                <a:latin typeface="Book Antiqua" panose="02040602050305030304" pitchFamily="18" charset="0"/>
              </a:rPr>
              <a:t>L</a:t>
            </a:r>
            <a:r>
              <a:rPr lang="en-IN" sz="2400" dirty="0" smtClean="0">
                <a:solidFill>
                  <a:schemeClr val="tx1">
                    <a:lumMod val="85000"/>
                    <a:lumOff val="15000"/>
                  </a:schemeClr>
                </a:solidFill>
                <a:latin typeface="Book Antiqua" panose="02040602050305030304" pitchFamily="18" charset="0"/>
              </a:rPr>
              <a:t>earning </a:t>
            </a:r>
            <a:r>
              <a:rPr lang="en-IN" sz="2400" dirty="0">
                <a:solidFill>
                  <a:schemeClr val="tx1">
                    <a:lumMod val="85000"/>
                    <a:lumOff val="15000"/>
                  </a:schemeClr>
                </a:solidFill>
                <a:latin typeface="Book Antiqua" panose="02040602050305030304" pitchFamily="18" charset="0"/>
              </a:rPr>
              <a:t>M</a:t>
            </a:r>
            <a:r>
              <a:rPr lang="en-IN" sz="2400" dirty="0" smtClean="0">
                <a:solidFill>
                  <a:schemeClr val="tx1">
                    <a:lumMod val="85000"/>
                    <a:lumOff val="15000"/>
                  </a:schemeClr>
                </a:solidFill>
                <a:latin typeface="Book Antiqua" panose="02040602050305030304" pitchFamily="18" charset="0"/>
              </a:rPr>
              <a:t>odels </a:t>
            </a:r>
            <a:r>
              <a:rPr lang="en-IN" sz="2400" dirty="0">
                <a:solidFill>
                  <a:schemeClr val="tx1">
                    <a:lumMod val="85000"/>
                    <a:lumOff val="15000"/>
                  </a:schemeClr>
                </a:solidFill>
                <a:latin typeface="Book Antiqua" panose="02040602050305030304" pitchFamily="18" charset="0"/>
              </a:rPr>
              <a:t>I</a:t>
            </a:r>
            <a:r>
              <a:rPr lang="en-IN" sz="2400" dirty="0" smtClean="0">
                <a:solidFill>
                  <a:schemeClr val="tx1">
                    <a:lumMod val="85000"/>
                    <a:lumOff val="15000"/>
                  </a:schemeClr>
                </a:solidFill>
                <a:latin typeface="Book Antiqua" panose="02040602050305030304" pitchFamily="18" charset="0"/>
              </a:rPr>
              <a:t>n </a:t>
            </a:r>
            <a:r>
              <a:rPr lang="en-IN" sz="2400" dirty="0">
                <a:solidFill>
                  <a:schemeClr val="tx1">
                    <a:lumMod val="85000"/>
                    <a:lumOff val="15000"/>
                  </a:schemeClr>
                </a:solidFill>
                <a:latin typeface="Book Antiqua" panose="02040602050305030304" pitchFamily="18" charset="0"/>
              </a:rPr>
              <a:t>O</a:t>
            </a:r>
            <a:r>
              <a:rPr lang="en-IN" sz="2400" dirty="0" smtClean="0">
                <a:solidFill>
                  <a:schemeClr val="tx1">
                    <a:lumMod val="85000"/>
                    <a:lumOff val="15000"/>
                  </a:schemeClr>
                </a:solidFill>
                <a:latin typeface="Book Antiqua" panose="02040602050305030304" pitchFamily="18" charset="0"/>
              </a:rPr>
              <a:t>rder </a:t>
            </a:r>
            <a:r>
              <a:rPr lang="en-IN" sz="2400" dirty="0">
                <a:solidFill>
                  <a:schemeClr val="tx1">
                    <a:lumMod val="85000"/>
                    <a:lumOff val="15000"/>
                  </a:schemeClr>
                </a:solidFill>
                <a:latin typeface="Book Antiqua" panose="02040602050305030304" pitchFamily="18" charset="0"/>
              </a:rPr>
              <a:t>T</a:t>
            </a:r>
            <a:r>
              <a:rPr lang="en-IN" sz="2400" dirty="0" smtClean="0">
                <a:solidFill>
                  <a:schemeClr val="tx1">
                    <a:lumMod val="85000"/>
                    <a:lumOff val="15000"/>
                  </a:schemeClr>
                </a:solidFill>
                <a:latin typeface="Book Antiqua" panose="02040602050305030304" pitchFamily="18" charset="0"/>
              </a:rPr>
              <a:t>o </a:t>
            </a:r>
            <a:r>
              <a:rPr lang="en-IN" sz="2400" dirty="0">
                <a:solidFill>
                  <a:schemeClr val="tx1">
                    <a:lumMod val="85000"/>
                    <a:lumOff val="15000"/>
                  </a:schemeClr>
                </a:solidFill>
                <a:latin typeface="Book Antiqua" panose="02040602050305030304" pitchFamily="18" charset="0"/>
              </a:rPr>
              <a:t>P</a:t>
            </a:r>
            <a:r>
              <a:rPr lang="en-IN" sz="2400" dirty="0" smtClean="0">
                <a:solidFill>
                  <a:schemeClr val="tx1">
                    <a:lumMod val="85000"/>
                    <a:lumOff val="15000"/>
                  </a:schemeClr>
                </a:solidFill>
                <a:latin typeface="Book Antiqua" panose="02040602050305030304" pitchFamily="18" charset="0"/>
              </a:rPr>
              <a:t>redict The </a:t>
            </a:r>
            <a:r>
              <a:rPr lang="en-IN" sz="2400" dirty="0">
                <a:solidFill>
                  <a:schemeClr val="tx1">
                    <a:lumMod val="85000"/>
                    <a:lumOff val="15000"/>
                  </a:schemeClr>
                </a:solidFill>
                <a:latin typeface="Book Antiqua" panose="02040602050305030304" pitchFamily="18" charset="0"/>
              </a:rPr>
              <a:t>P</a:t>
            </a:r>
            <a:r>
              <a:rPr lang="en-IN" sz="2400" dirty="0" smtClean="0">
                <a:solidFill>
                  <a:schemeClr val="tx1">
                    <a:lumMod val="85000"/>
                    <a:lumOff val="15000"/>
                  </a:schemeClr>
                </a:solidFill>
                <a:latin typeface="Book Antiqua" panose="02040602050305030304" pitchFamily="18" charset="0"/>
              </a:rPr>
              <a:t>rice </a:t>
            </a:r>
            <a:r>
              <a:rPr lang="en-IN" sz="2400" dirty="0">
                <a:solidFill>
                  <a:schemeClr val="tx1">
                    <a:lumMod val="85000"/>
                    <a:lumOff val="15000"/>
                  </a:schemeClr>
                </a:solidFill>
                <a:latin typeface="Book Antiqua" panose="02040602050305030304" pitchFamily="18" charset="0"/>
              </a:rPr>
              <a:t>R</a:t>
            </a:r>
            <a:r>
              <a:rPr lang="en-IN" sz="2400" dirty="0" smtClean="0">
                <a:solidFill>
                  <a:schemeClr val="tx1">
                    <a:lumMod val="85000"/>
                    <a:lumOff val="15000"/>
                  </a:schemeClr>
                </a:solidFill>
                <a:latin typeface="Book Antiqua" panose="02040602050305030304" pitchFamily="18" charset="0"/>
              </a:rPr>
              <a:t>ange </a:t>
            </a:r>
            <a:r>
              <a:rPr lang="en-IN" sz="2400" dirty="0">
                <a:solidFill>
                  <a:schemeClr val="tx1">
                    <a:lumMod val="85000"/>
                    <a:lumOff val="15000"/>
                  </a:schemeClr>
                </a:solidFill>
                <a:latin typeface="Book Antiqua" panose="02040602050305030304" pitchFamily="18" charset="0"/>
              </a:rPr>
              <a:t>O</a:t>
            </a:r>
            <a:r>
              <a:rPr lang="en-IN" sz="2400" dirty="0" smtClean="0">
                <a:solidFill>
                  <a:schemeClr val="tx1">
                    <a:lumMod val="85000"/>
                    <a:lumOff val="15000"/>
                  </a:schemeClr>
                </a:solidFill>
                <a:latin typeface="Book Antiqua" panose="02040602050305030304" pitchFamily="18" charset="0"/>
              </a:rPr>
              <a:t>f </a:t>
            </a:r>
            <a:r>
              <a:rPr lang="en-IN" sz="2400" dirty="0">
                <a:solidFill>
                  <a:schemeClr val="tx1">
                    <a:lumMod val="85000"/>
                    <a:lumOff val="15000"/>
                  </a:schemeClr>
                </a:solidFill>
                <a:latin typeface="Book Antiqua" panose="02040602050305030304" pitchFamily="18" charset="0"/>
              </a:rPr>
              <a:t>M</a:t>
            </a:r>
            <a:r>
              <a:rPr lang="en-IN" sz="2400" dirty="0" smtClean="0">
                <a:solidFill>
                  <a:schemeClr val="tx1">
                    <a:lumMod val="85000"/>
                    <a:lumOff val="15000"/>
                  </a:schemeClr>
                </a:solidFill>
                <a:latin typeface="Book Antiqua" panose="02040602050305030304" pitchFamily="18" charset="0"/>
              </a:rPr>
              <a:t>obiles </a:t>
            </a:r>
            <a:r>
              <a:rPr lang="en-IN" sz="2400" dirty="0">
                <a:solidFill>
                  <a:schemeClr val="tx1">
                    <a:lumMod val="85000"/>
                    <a:lumOff val="15000"/>
                  </a:schemeClr>
                </a:solidFill>
                <a:latin typeface="Book Antiqua" panose="02040602050305030304" pitchFamily="18" charset="0"/>
              </a:rPr>
              <a:t>B</a:t>
            </a:r>
            <a:r>
              <a:rPr lang="en-IN" sz="2400" dirty="0" smtClean="0">
                <a:solidFill>
                  <a:schemeClr val="tx1">
                    <a:lumMod val="85000"/>
                    <a:lumOff val="15000"/>
                  </a:schemeClr>
                </a:solidFill>
                <a:latin typeface="Book Antiqua" panose="02040602050305030304" pitchFamily="18" charset="0"/>
              </a:rPr>
              <a:t>y </a:t>
            </a:r>
            <a:r>
              <a:rPr lang="en-IN" sz="2400" dirty="0">
                <a:solidFill>
                  <a:schemeClr val="tx1">
                    <a:lumMod val="85000"/>
                    <a:lumOff val="15000"/>
                  </a:schemeClr>
                </a:solidFill>
                <a:latin typeface="Book Antiqua" panose="02040602050305030304" pitchFamily="18" charset="0"/>
              </a:rPr>
              <a:t>U</a:t>
            </a:r>
            <a:r>
              <a:rPr lang="en-IN" sz="2400" dirty="0" smtClean="0">
                <a:solidFill>
                  <a:schemeClr val="tx1">
                    <a:lumMod val="85000"/>
                    <a:lumOff val="15000"/>
                  </a:schemeClr>
                </a:solidFill>
                <a:latin typeface="Book Antiqua" panose="02040602050305030304" pitchFamily="18" charset="0"/>
              </a:rPr>
              <a:t>sing </a:t>
            </a:r>
            <a:r>
              <a:rPr lang="en-IN" sz="2400" dirty="0">
                <a:solidFill>
                  <a:schemeClr val="tx1">
                    <a:lumMod val="85000"/>
                    <a:lumOff val="15000"/>
                  </a:schemeClr>
                </a:solidFill>
                <a:latin typeface="Book Antiqua" panose="02040602050305030304" pitchFamily="18" charset="0"/>
              </a:rPr>
              <a:t>T</a:t>
            </a:r>
            <a:r>
              <a:rPr lang="en-IN" sz="2400" dirty="0" smtClean="0">
                <a:solidFill>
                  <a:schemeClr val="tx1">
                    <a:lumMod val="85000"/>
                    <a:lumOff val="15000"/>
                  </a:schemeClr>
                </a:solidFill>
                <a:latin typeface="Book Antiqua" panose="02040602050305030304" pitchFamily="18" charset="0"/>
              </a:rPr>
              <a:t>he </a:t>
            </a:r>
            <a:r>
              <a:rPr lang="en-IN" sz="2400" dirty="0">
                <a:solidFill>
                  <a:schemeClr val="tx1">
                    <a:lumMod val="85000"/>
                    <a:lumOff val="15000"/>
                  </a:schemeClr>
                </a:solidFill>
                <a:latin typeface="Book Antiqua" panose="02040602050305030304" pitchFamily="18" charset="0"/>
              </a:rPr>
              <a:t>D</a:t>
            </a:r>
            <a:r>
              <a:rPr lang="en-IN" sz="2400" dirty="0" smtClean="0">
                <a:solidFill>
                  <a:schemeClr val="tx1">
                    <a:lumMod val="85000"/>
                    <a:lumOff val="15000"/>
                  </a:schemeClr>
                </a:solidFill>
                <a:latin typeface="Book Antiqua" panose="02040602050305030304" pitchFamily="18" charset="0"/>
              </a:rPr>
              <a:t>ata </a:t>
            </a:r>
            <a:r>
              <a:rPr lang="en-IN" sz="2400" dirty="0">
                <a:solidFill>
                  <a:schemeClr val="tx1">
                    <a:lumMod val="85000"/>
                    <a:lumOff val="15000"/>
                  </a:schemeClr>
                </a:solidFill>
                <a:latin typeface="Book Antiqua" panose="02040602050305030304" pitchFamily="18" charset="0"/>
              </a:rPr>
              <a:t>S</a:t>
            </a:r>
            <a:r>
              <a:rPr lang="en-IN" sz="2400" dirty="0" smtClean="0">
                <a:solidFill>
                  <a:schemeClr val="tx1">
                    <a:lumMod val="85000"/>
                    <a:lumOff val="15000"/>
                  </a:schemeClr>
                </a:solidFill>
                <a:latin typeface="Book Antiqua" panose="02040602050305030304" pitchFamily="18" charset="0"/>
              </a:rPr>
              <a:t>et </a:t>
            </a:r>
            <a:r>
              <a:rPr lang="en-IN" sz="2400" dirty="0">
                <a:solidFill>
                  <a:schemeClr val="tx1">
                    <a:lumMod val="85000"/>
                    <a:lumOff val="15000"/>
                  </a:schemeClr>
                </a:solidFill>
                <a:latin typeface="Book Antiqua" panose="02040602050305030304" pitchFamily="18" charset="0"/>
              </a:rPr>
              <a:t>G</a:t>
            </a:r>
            <a:r>
              <a:rPr lang="en-IN" sz="2400" dirty="0" smtClean="0">
                <a:solidFill>
                  <a:schemeClr val="tx1">
                    <a:lumMod val="85000"/>
                    <a:lumOff val="15000"/>
                  </a:schemeClr>
                </a:solidFill>
                <a:latin typeface="Book Antiqua" panose="02040602050305030304" pitchFamily="18" charset="0"/>
              </a:rPr>
              <a:t>iven.</a:t>
            </a:r>
            <a:endParaRPr lang="en-IN" sz="2400" dirty="0">
              <a:solidFill>
                <a:schemeClr val="tx1">
                  <a:lumMod val="85000"/>
                  <a:lumOff val="15000"/>
                </a:schemeClr>
              </a:solidFill>
              <a:latin typeface="Book Antiqua" panose="02040602050305030304" pitchFamily="18" charset="0"/>
            </a:endParaRPr>
          </a:p>
        </p:txBody>
      </p:sp>
      <p:pic>
        <p:nvPicPr>
          <p:cNvPr id="8" name="Picture 7"/>
          <p:cNvPicPr>
            <a:picLocks noChangeAspect="1"/>
          </p:cNvPicPr>
          <p:nvPr/>
        </p:nvPicPr>
        <p:blipFill>
          <a:blip r:embed="rId3"/>
          <a:stretch>
            <a:fillRect/>
          </a:stretch>
        </p:blipFill>
        <p:spPr>
          <a:xfrm>
            <a:off x="6538174" y="3541690"/>
            <a:ext cx="5466233" cy="3191619"/>
          </a:xfrm>
          <a:prstGeom prst="rect">
            <a:avLst/>
          </a:prstGeom>
        </p:spPr>
      </p:pic>
    </p:spTree>
    <p:extLst>
      <p:ext uri="{BB962C8B-B14F-4D97-AF65-F5344CB8AC3E}">
        <p14:creationId xmlns:p14="http://schemas.microsoft.com/office/powerpoint/2010/main" val="18926929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6686" y="164204"/>
            <a:ext cx="12888686" cy="615553"/>
          </a:xfrm>
          <a:prstGeom prst="rect">
            <a:avLst/>
          </a:prstGeom>
          <a:noFill/>
        </p:spPr>
        <p:txBody>
          <a:bodyPr wrap="square" rtlCol="0">
            <a:spAutoFit/>
          </a:bodyPr>
          <a:lstStyle/>
          <a:p>
            <a:pPr algn="ctr"/>
            <a:r>
              <a:rPr lang="en-IN" sz="33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HYPER PARAMETER TUNING (GRADIENT BOOSTING)</a:t>
            </a:r>
            <a:endParaRPr lang="en-IN" sz="3300" b="1" u="sng" dirty="0">
              <a:solidFill>
                <a:schemeClr val="bg2">
                  <a:lumMod val="10000"/>
                </a:schemeClr>
              </a:solidFill>
              <a:latin typeface="Book Antiqua" panose="02040602050305030304" pitchFamily="18" charset="0"/>
            </a:endParaRPr>
          </a:p>
        </p:txBody>
      </p:sp>
      <p:pic>
        <p:nvPicPr>
          <p:cNvPr id="2" name="Picture 1"/>
          <p:cNvPicPr>
            <a:picLocks noChangeAspect="1"/>
          </p:cNvPicPr>
          <p:nvPr/>
        </p:nvPicPr>
        <p:blipFill rotWithShape="1">
          <a:blip r:embed="rId3"/>
          <a:srcRect l="10869" t="37280" r="56764" b="22051"/>
          <a:stretch/>
        </p:blipFill>
        <p:spPr>
          <a:xfrm>
            <a:off x="167425" y="1648494"/>
            <a:ext cx="5512158" cy="3979574"/>
          </a:xfrm>
          <a:prstGeom prst="rect">
            <a:avLst/>
          </a:prstGeom>
        </p:spPr>
      </p:pic>
      <p:pic>
        <p:nvPicPr>
          <p:cNvPr id="5" name="Picture 4"/>
          <p:cNvPicPr>
            <a:picLocks noChangeAspect="1"/>
          </p:cNvPicPr>
          <p:nvPr/>
        </p:nvPicPr>
        <p:blipFill>
          <a:blip r:embed="rId4"/>
          <a:stretch>
            <a:fillRect/>
          </a:stretch>
        </p:blipFill>
        <p:spPr>
          <a:xfrm>
            <a:off x="5679583" y="1237580"/>
            <a:ext cx="6324825" cy="5620420"/>
          </a:xfrm>
          <a:prstGeom prst="rect">
            <a:avLst/>
          </a:prstGeom>
        </p:spPr>
      </p:pic>
    </p:spTree>
    <p:extLst>
      <p:ext uri="{BB962C8B-B14F-4D97-AF65-F5344CB8AC3E}">
        <p14:creationId xmlns:p14="http://schemas.microsoft.com/office/powerpoint/2010/main" val="17598994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60096" y="97536"/>
            <a:ext cx="656127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CONCLUSION</a:t>
            </a:r>
            <a:endParaRPr lang="en-IN" sz="4000" b="1" u="sng" dirty="0">
              <a:solidFill>
                <a:schemeClr val="bg2">
                  <a:lumMod val="10000"/>
                </a:schemeClr>
              </a:solidFill>
              <a:latin typeface="Book Antiqua" panose="02040602050305030304" pitchFamily="18" charset="0"/>
            </a:endParaRPr>
          </a:p>
        </p:txBody>
      </p:sp>
      <p:sp>
        <p:nvSpPr>
          <p:cNvPr id="2" name="TextBox 1"/>
          <p:cNvSpPr txBox="1"/>
          <p:nvPr/>
        </p:nvSpPr>
        <p:spPr>
          <a:xfrm>
            <a:off x="283335" y="805422"/>
            <a:ext cx="11721072" cy="5816977"/>
          </a:xfrm>
          <a:prstGeom prst="rect">
            <a:avLst/>
          </a:prstGeom>
          <a:noFill/>
        </p:spPr>
        <p:txBody>
          <a:bodyPr wrap="square" rtlCol="0">
            <a:spAutoFit/>
          </a:bodyPr>
          <a:lstStyle/>
          <a:p>
            <a:pPr marL="342900" indent="-342900" algn="just">
              <a:spcBef>
                <a:spcPts val="600"/>
              </a:spcBef>
              <a:spcAft>
                <a:spcPts val="1200"/>
              </a:spcAft>
              <a:buFont typeface="Wingdings" panose="05000000000000000000" pitchFamily="2" charset="2"/>
              <a:buChar char="q"/>
            </a:pPr>
            <a:r>
              <a:rPr lang="en-IN" sz="2400" dirty="0" smtClean="0">
                <a:latin typeface="Book Antiqua" panose="02040602050305030304" pitchFamily="18" charset="0"/>
              </a:rPr>
              <a:t>From The EDA We Get That The Feature ‘RAM’ Is The Most Relative Feature With Our Dependable Feature ‘Price Range’. More RAM Capacity Will Increase The Price Of The Mobile.</a:t>
            </a:r>
          </a:p>
          <a:p>
            <a:pPr marL="342900" indent="-342900" algn="just">
              <a:spcBef>
                <a:spcPts val="600"/>
              </a:spcBef>
              <a:spcAft>
                <a:spcPts val="1200"/>
              </a:spcAft>
              <a:buFont typeface="Wingdings" panose="05000000000000000000" pitchFamily="2" charset="2"/>
              <a:buChar char="q"/>
            </a:pPr>
            <a:r>
              <a:rPr lang="en-IN" sz="2400" dirty="0" smtClean="0">
                <a:latin typeface="Book Antiqua" panose="02040602050305030304" pitchFamily="18" charset="0"/>
              </a:rPr>
              <a:t>The Battery Power And Pixel Height Also Positively Correlated With Price Range That Means It Will Also Create Some Impact To The Calculation.</a:t>
            </a:r>
          </a:p>
          <a:p>
            <a:pPr marL="342900" indent="-342900" algn="just">
              <a:spcBef>
                <a:spcPts val="600"/>
              </a:spcBef>
              <a:spcAft>
                <a:spcPts val="1200"/>
              </a:spcAft>
              <a:buFont typeface="Wingdings" panose="05000000000000000000" pitchFamily="2" charset="2"/>
              <a:buChar char="q"/>
            </a:pPr>
            <a:r>
              <a:rPr lang="en-IN" sz="2400" dirty="0" smtClean="0">
                <a:latin typeface="Book Antiqua" panose="02040602050305030304" pitchFamily="18" charset="0"/>
              </a:rPr>
              <a:t>By Implementing All The Models We Have Found That Gradient Boosting Has The Best Score Of 91.2% Followed By Logistic Regression of 91.1% And Random Forest Of 89%.</a:t>
            </a:r>
          </a:p>
          <a:p>
            <a:pPr marL="342900" indent="-342900" algn="just">
              <a:spcBef>
                <a:spcPts val="600"/>
              </a:spcBef>
              <a:spcAft>
                <a:spcPts val="1200"/>
              </a:spcAft>
              <a:buFont typeface="Wingdings" panose="05000000000000000000" pitchFamily="2" charset="2"/>
              <a:buChar char="q"/>
            </a:pPr>
            <a:r>
              <a:rPr lang="en-IN" sz="2400" dirty="0" smtClean="0">
                <a:latin typeface="Book Antiqua" panose="02040602050305030304" pitchFamily="18" charset="0"/>
              </a:rPr>
              <a:t>By Appling Hyper Parameter Tuning We Get The Score Of Gradient Boosting Of 92%.</a:t>
            </a:r>
          </a:p>
          <a:p>
            <a:pPr marL="342900" indent="-342900" algn="just">
              <a:spcBef>
                <a:spcPts val="600"/>
              </a:spcBef>
              <a:spcAft>
                <a:spcPts val="1200"/>
              </a:spcAft>
              <a:buFont typeface="Wingdings" panose="05000000000000000000" pitchFamily="2" charset="2"/>
              <a:buChar char="q"/>
            </a:pPr>
            <a:r>
              <a:rPr lang="en-IN" sz="2400" dirty="0" smtClean="0">
                <a:latin typeface="Book Antiqua" panose="02040602050305030304" pitchFamily="18" charset="0"/>
              </a:rPr>
              <a:t>So We Can Conclude That The Best For This Dataset Is Gradient Boosting With Hyper Parameter Tuning, Which Can Be Used For Future Prediction Of The </a:t>
            </a:r>
            <a:r>
              <a:rPr lang="en-IN" sz="2400" dirty="0" err="1" smtClean="0">
                <a:latin typeface="Book Antiqua" panose="02040602050305030304" pitchFamily="18" charset="0"/>
              </a:rPr>
              <a:t>DataSet</a:t>
            </a:r>
            <a:r>
              <a:rPr lang="en-IN" sz="2400" dirty="0" smtClean="0">
                <a:latin typeface="Book Antiqua" panose="02040602050305030304" pitchFamily="18" charset="0"/>
              </a:rPr>
              <a:t>. </a:t>
            </a:r>
          </a:p>
        </p:txBody>
      </p:sp>
    </p:spTree>
    <p:extLst>
      <p:ext uri="{BB962C8B-B14F-4D97-AF65-F5344CB8AC3E}">
        <p14:creationId xmlns:p14="http://schemas.microsoft.com/office/powerpoint/2010/main" val="2649798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rot="16975393">
            <a:off x="1845583" y="1863270"/>
            <a:ext cx="3333750" cy="5715000"/>
          </a:xfrm>
          <a:prstGeom prst="rect">
            <a:avLst/>
          </a:prstGeom>
        </p:spPr>
      </p:pic>
      <p:sp>
        <p:nvSpPr>
          <p:cNvPr id="4" name="TextBox 3"/>
          <p:cNvSpPr txBox="1"/>
          <p:nvPr/>
        </p:nvSpPr>
        <p:spPr>
          <a:xfrm flipH="1">
            <a:off x="3033481" y="1872343"/>
            <a:ext cx="5558975" cy="2554545"/>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r"/>
            <a:r>
              <a:rPr lang="en-IN" sz="8000" b="1" dirty="0" smtClean="0">
                <a:ln/>
                <a:solidFill>
                  <a:srgbClr val="C00000"/>
                </a:solidFill>
                <a:latin typeface="Bell MT" panose="02020503060305020303" pitchFamily="18" charset="0"/>
              </a:rPr>
              <a:t>THANK YOU</a:t>
            </a:r>
            <a:endParaRPr lang="en-IN" sz="8000" b="1" dirty="0">
              <a:ln/>
              <a:solidFill>
                <a:srgbClr val="C00000"/>
              </a:solidFill>
              <a:latin typeface="Bell MT" panose="02020503060305020303" pitchFamily="18" charset="0"/>
            </a:endParaRPr>
          </a:p>
        </p:txBody>
      </p:sp>
    </p:spTree>
    <p:extLst>
      <p:ext uri="{BB962C8B-B14F-4D97-AF65-F5344CB8AC3E}">
        <p14:creationId xmlns:p14="http://schemas.microsoft.com/office/powerpoint/2010/main" val="55159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5425" t="24076" r="54190" b="9375"/>
          <a:stretch/>
        </p:blipFill>
        <p:spPr>
          <a:xfrm>
            <a:off x="133454" y="918413"/>
            <a:ext cx="6941714" cy="5751584"/>
          </a:xfrm>
          <a:prstGeom prst="rect">
            <a:avLst/>
          </a:prstGeom>
        </p:spPr>
      </p:pic>
      <p:sp>
        <p:nvSpPr>
          <p:cNvPr id="4" name="TextBox 3"/>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DATA  SUMMARY</a:t>
            </a:r>
            <a:endParaRPr lang="en-IN" sz="4000" b="1" u="sng" dirty="0">
              <a:solidFill>
                <a:schemeClr val="bg2">
                  <a:lumMod val="10000"/>
                </a:schemeClr>
              </a:solidFill>
              <a:latin typeface="Book Antiqua" panose="02040602050305030304" pitchFamily="18" charset="0"/>
            </a:endParaRPr>
          </a:p>
        </p:txBody>
      </p:sp>
      <p:sp>
        <p:nvSpPr>
          <p:cNvPr id="5" name="Rectangle 4"/>
          <p:cNvSpPr/>
          <p:nvPr/>
        </p:nvSpPr>
        <p:spPr>
          <a:xfrm>
            <a:off x="6542468" y="785611"/>
            <a:ext cx="5649532" cy="5555367"/>
          </a:xfrm>
          <a:prstGeom prst="rect">
            <a:avLst/>
          </a:prstGeom>
        </p:spPr>
        <p:txBody>
          <a:bodyPr wrap="square">
            <a:spAutoFit/>
          </a:bodyPr>
          <a:lstStyle/>
          <a:p>
            <a:pPr algn="just">
              <a:lnSpc>
                <a:spcPct val="150000"/>
              </a:lnSpc>
              <a:spcBef>
                <a:spcPts val="600"/>
              </a:spcBef>
            </a:pPr>
            <a:r>
              <a:rPr lang="en-IN" sz="23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Here We Have A Total Of 2000 Rows And 21 Columns.</a:t>
            </a:r>
          </a:p>
          <a:p>
            <a:pPr algn="just">
              <a:lnSpc>
                <a:spcPct val="150000"/>
              </a:lnSpc>
              <a:spcBef>
                <a:spcPts val="600"/>
              </a:spcBef>
            </a:pPr>
            <a:r>
              <a:rPr lang="en-IN" sz="23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All Features Are Numerical Features, Among Which Features Like Battery Power, Mobile Weight, Pixel Height, Pixel Width, Ram Are Continuous Variables Others Are Discrete.</a:t>
            </a:r>
          </a:p>
          <a:p>
            <a:pPr algn="just">
              <a:lnSpc>
                <a:spcPct val="150000"/>
              </a:lnSpc>
              <a:spcBef>
                <a:spcPts val="600"/>
              </a:spcBef>
            </a:pPr>
            <a:r>
              <a:rPr lang="en-IN" sz="23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Among The Discrete Variables There Are Categorical Variable Like 'Bluetooth', 'Dual </a:t>
            </a:r>
            <a:r>
              <a:rPr lang="en-IN" sz="2300" dirty="0" err="1"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Sim</a:t>
            </a:r>
            <a:r>
              <a:rPr lang="en-IN" sz="23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'4g', '3g‘ ,'</a:t>
            </a:r>
            <a:r>
              <a:rPr lang="en-IN" sz="2300" dirty="0" err="1"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Wifi</a:t>
            </a:r>
            <a:r>
              <a:rPr lang="en-IN" sz="2300" dirty="0" smtClean="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rPr>
              <a:t>‘, 'Touch Screen'</a:t>
            </a:r>
            <a:endParaRPr lang="en-IN" sz="2300" dirty="0">
              <a:solidFill>
                <a:schemeClr val="tx1">
                  <a:lumMod val="85000"/>
                  <a:lumOff val="15000"/>
                </a:schemeClr>
              </a:solidFill>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65240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785611"/>
            <a:ext cx="12350839" cy="5909310"/>
          </a:xfrm>
          <a:prstGeom prst="rect">
            <a:avLst/>
          </a:prstGeom>
        </p:spPr>
        <p:txBody>
          <a:bodyPr wrap="square">
            <a:spAutoFit/>
          </a:bodyPr>
          <a:lstStyle/>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Battery_power</a:t>
            </a:r>
            <a:r>
              <a:rPr lang="en-GB" dirty="0" smtClean="0">
                <a:solidFill>
                  <a:schemeClr val="tx1">
                    <a:lumMod val="85000"/>
                    <a:lumOff val="15000"/>
                  </a:schemeClr>
                </a:solidFill>
                <a:latin typeface="Book Antiqua" panose="02040602050305030304" pitchFamily="18" charset="0"/>
              </a:rPr>
              <a:t> - Total Energy A Battery Can Store In One Time Measured In ‘</a:t>
            </a:r>
            <a:r>
              <a:rPr lang="en-GB" dirty="0" err="1" smtClean="0">
                <a:solidFill>
                  <a:schemeClr val="tx1">
                    <a:lumMod val="85000"/>
                    <a:lumOff val="15000"/>
                  </a:schemeClr>
                </a:solidFill>
                <a:latin typeface="Book Antiqua" panose="02040602050305030304" pitchFamily="18" charset="0"/>
              </a:rPr>
              <a:t>mAh</a:t>
            </a:r>
            <a:r>
              <a:rPr lang="en-GB" dirty="0" smtClean="0">
                <a:solidFill>
                  <a:schemeClr val="tx1">
                    <a:lumMod val="85000"/>
                    <a:lumOff val="15000"/>
                  </a:schemeClr>
                </a:solidFill>
                <a:latin typeface="Book Antiqua" panose="02040602050305030304" pitchFamily="18" charset="0"/>
              </a:rPr>
              <a:t>’.</a:t>
            </a:r>
          </a:p>
          <a:p>
            <a:pPr marL="285750" indent="-285750">
              <a:buFont typeface="Wingdings" panose="05000000000000000000" pitchFamily="2" charset="2"/>
              <a:buChar char="q"/>
            </a:pPr>
            <a:r>
              <a:rPr lang="en-GB" b="1" dirty="0" smtClean="0">
                <a:solidFill>
                  <a:schemeClr val="tx1">
                    <a:lumMod val="85000"/>
                    <a:lumOff val="15000"/>
                  </a:schemeClr>
                </a:solidFill>
                <a:latin typeface="Book Antiqua" panose="02040602050305030304" pitchFamily="18" charset="0"/>
              </a:rPr>
              <a:t>Blue</a:t>
            </a:r>
            <a:r>
              <a:rPr lang="en-GB" dirty="0" smtClean="0">
                <a:solidFill>
                  <a:schemeClr val="tx1">
                    <a:lumMod val="85000"/>
                    <a:lumOff val="15000"/>
                  </a:schemeClr>
                </a:solidFill>
                <a:latin typeface="Book Antiqua" panose="02040602050305030304" pitchFamily="18" charset="0"/>
              </a:rPr>
              <a:t> - Has Bluetooth Or Not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Clock_speed</a:t>
            </a:r>
            <a:r>
              <a:rPr lang="en-GB" dirty="0" smtClean="0">
                <a:solidFill>
                  <a:schemeClr val="tx1">
                    <a:lumMod val="85000"/>
                    <a:lumOff val="15000"/>
                  </a:schemeClr>
                </a:solidFill>
                <a:latin typeface="Book Antiqua" panose="02040602050305030304" pitchFamily="18" charset="0"/>
              </a:rPr>
              <a:t> - Speed At Which Microprocessor Executes Instructions</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Dual_sim</a:t>
            </a:r>
            <a:r>
              <a:rPr lang="en-GB" dirty="0" smtClean="0">
                <a:solidFill>
                  <a:schemeClr val="tx1">
                    <a:lumMod val="85000"/>
                    <a:lumOff val="15000"/>
                  </a:schemeClr>
                </a:solidFill>
                <a:latin typeface="Book Antiqua" panose="02040602050305030304" pitchFamily="18" charset="0"/>
              </a:rPr>
              <a:t> - Has Dual </a:t>
            </a:r>
            <a:r>
              <a:rPr lang="en-GB" dirty="0" err="1" smtClean="0">
                <a:solidFill>
                  <a:schemeClr val="tx1">
                    <a:lumMod val="85000"/>
                    <a:lumOff val="15000"/>
                  </a:schemeClr>
                </a:solidFill>
                <a:latin typeface="Book Antiqua" panose="02040602050305030304" pitchFamily="18" charset="0"/>
              </a:rPr>
              <a:t>Sim</a:t>
            </a:r>
            <a:r>
              <a:rPr lang="en-GB" dirty="0" smtClean="0">
                <a:solidFill>
                  <a:schemeClr val="tx1">
                    <a:lumMod val="85000"/>
                    <a:lumOff val="15000"/>
                  </a:schemeClr>
                </a:solidFill>
                <a:latin typeface="Book Antiqua" panose="02040602050305030304" pitchFamily="18" charset="0"/>
              </a:rPr>
              <a:t> Support Or Not</a:t>
            </a:r>
          </a:p>
          <a:p>
            <a:pPr marL="285750" indent="-285750">
              <a:buFont typeface="Wingdings" panose="05000000000000000000" pitchFamily="2" charset="2"/>
              <a:buChar char="q"/>
            </a:pPr>
            <a:r>
              <a:rPr lang="en-GB" b="1" dirty="0" smtClean="0">
                <a:solidFill>
                  <a:schemeClr val="tx1">
                    <a:lumMod val="85000"/>
                    <a:lumOff val="15000"/>
                  </a:schemeClr>
                </a:solidFill>
                <a:latin typeface="Book Antiqua" panose="02040602050305030304" pitchFamily="18" charset="0"/>
              </a:rPr>
              <a:t>Fc</a:t>
            </a:r>
            <a:r>
              <a:rPr lang="en-GB" dirty="0" smtClean="0">
                <a:solidFill>
                  <a:schemeClr val="tx1">
                    <a:lumMod val="85000"/>
                    <a:lumOff val="15000"/>
                  </a:schemeClr>
                </a:solidFill>
                <a:latin typeface="Book Antiqua" panose="02040602050305030304" pitchFamily="18" charset="0"/>
              </a:rPr>
              <a:t> - Front Camera Mega Pixels</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Four_g</a:t>
            </a:r>
            <a:r>
              <a:rPr lang="en-GB" dirty="0" smtClean="0">
                <a:solidFill>
                  <a:schemeClr val="tx1">
                    <a:lumMod val="85000"/>
                    <a:lumOff val="15000"/>
                  </a:schemeClr>
                </a:solidFill>
                <a:latin typeface="Book Antiqua" panose="02040602050305030304" pitchFamily="18" charset="0"/>
              </a:rPr>
              <a:t> - Has 4g Or Not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Int_memory</a:t>
            </a:r>
            <a:r>
              <a:rPr lang="en-GB" dirty="0" smtClean="0">
                <a:solidFill>
                  <a:schemeClr val="tx1">
                    <a:lumMod val="85000"/>
                    <a:lumOff val="15000"/>
                  </a:schemeClr>
                </a:solidFill>
                <a:latin typeface="Book Antiqua" panose="02040602050305030304" pitchFamily="18" charset="0"/>
              </a:rPr>
              <a:t> - Internal Memory In Gigabytes</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M_dep</a:t>
            </a:r>
            <a:r>
              <a:rPr lang="en-GB" dirty="0" smtClean="0">
                <a:solidFill>
                  <a:schemeClr val="tx1">
                    <a:lumMod val="85000"/>
                    <a:lumOff val="15000"/>
                  </a:schemeClr>
                </a:solidFill>
                <a:latin typeface="Book Antiqua" panose="02040602050305030304" pitchFamily="18" charset="0"/>
              </a:rPr>
              <a:t> - Mobile Depth In Cm</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Mobile_wt</a:t>
            </a:r>
            <a:r>
              <a:rPr lang="en-GB" dirty="0" smtClean="0">
                <a:solidFill>
                  <a:schemeClr val="tx1">
                    <a:lumMod val="85000"/>
                    <a:lumOff val="15000"/>
                  </a:schemeClr>
                </a:solidFill>
                <a:latin typeface="Book Antiqua" panose="02040602050305030304" pitchFamily="18" charset="0"/>
              </a:rPr>
              <a:t> - Weight Of Mobile Phone</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N_cores</a:t>
            </a:r>
            <a:r>
              <a:rPr lang="en-GB" dirty="0" smtClean="0">
                <a:solidFill>
                  <a:schemeClr val="tx1">
                    <a:lumMod val="85000"/>
                    <a:lumOff val="15000"/>
                  </a:schemeClr>
                </a:solidFill>
                <a:latin typeface="Book Antiqua" panose="02040602050305030304" pitchFamily="18" charset="0"/>
              </a:rPr>
              <a:t> - Number Of Cores Of Processor</a:t>
            </a:r>
          </a:p>
          <a:p>
            <a:pPr marL="285750" indent="-285750">
              <a:buFont typeface="Wingdings" panose="05000000000000000000" pitchFamily="2" charset="2"/>
              <a:buChar char="q"/>
            </a:pPr>
            <a:r>
              <a:rPr lang="en-GB" b="1" dirty="0" smtClean="0">
                <a:solidFill>
                  <a:schemeClr val="tx1">
                    <a:lumMod val="85000"/>
                    <a:lumOff val="15000"/>
                  </a:schemeClr>
                </a:solidFill>
                <a:latin typeface="Book Antiqua" panose="02040602050305030304" pitchFamily="18" charset="0"/>
              </a:rPr>
              <a:t>Pc</a:t>
            </a:r>
            <a:r>
              <a:rPr lang="en-GB" dirty="0" smtClean="0">
                <a:solidFill>
                  <a:schemeClr val="tx1">
                    <a:lumMod val="85000"/>
                    <a:lumOff val="15000"/>
                  </a:schemeClr>
                </a:solidFill>
                <a:latin typeface="Book Antiqua" panose="02040602050305030304" pitchFamily="18" charset="0"/>
              </a:rPr>
              <a:t> - Primary Camera Mega Pixels</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Px_height</a:t>
            </a:r>
            <a:r>
              <a:rPr lang="en-GB" dirty="0" smtClean="0">
                <a:solidFill>
                  <a:schemeClr val="tx1">
                    <a:lumMod val="85000"/>
                    <a:lumOff val="15000"/>
                  </a:schemeClr>
                </a:solidFill>
                <a:latin typeface="Book Antiqua" panose="02040602050305030304" pitchFamily="18" charset="0"/>
              </a:rPr>
              <a:t> - Pixel Resolution Height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Px_width</a:t>
            </a:r>
            <a:r>
              <a:rPr lang="en-GB" dirty="0" smtClean="0">
                <a:solidFill>
                  <a:schemeClr val="tx1">
                    <a:lumMod val="85000"/>
                    <a:lumOff val="15000"/>
                  </a:schemeClr>
                </a:solidFill>
                <a:latin typeface="Book Antiqua" panose="02040602050305030304" pitchFamily="18" charset="0"/>
              </a:rPr>
              <a:t> - Pixel Resolution Width</a:t>
            </a:r>
          </a:p>
          <a:p>
            <a:pPr marL="285750" indent="-285750">
              <a:buFont typeface="Wingdings" panose="05000000000000000000" pitchFamily="2" charset="2"/>
              <a:buChar char="q"/>
            </a:pPr>
            <a:r>
              <a:rPr lang="en-GB" b="1" dirty="0" smtClean="0">
                <a:solidFill>
                  <a:schemeClr val="tx1">
                    <a:lumMod val="85000"/>
                    <a:lumOff val="15000"/>
                  </a:schemeClr>
                </a:solidFill>
                <a:latin typeface="Book Antiqua" panose="02040602050305030304" pitchFamily="18" charset="0"/>
              </a:rPr>
              <a:t>Ram</a:t>
            </a:r>
            <a:r>
              <a:rPr lang="en-GB" dirty="0" smtClean="0">
                <a:solidFill>
                  <a:schemeClr val="tx1">
                    <a:lumMod val="85000"/>
                    <a:lumOff val="15000"/>
                  </a:schemeClr>
                </a:solidFill>
                <a:latin typeface="Book Antiqua" panose="02040602050305030304" pitchFamily="18" charset="0"/>
              </a:rPr>
              <a:t> - Random Access Memory In Mega</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Touch_screen</a:t>
            </a:r>
            <a:r>
              <a:rPr lang="en-GB" dirty="0" smtClean="0">
                <a:solidFill>
                  <a:schemeClr val="tx1">
                    <a:lumMod val="85000"/>
                    <a:lumOff val="15000"/>
                  </a:schemeClr>
                </a:solidFill>
                <a:latin typeface="Book Antiqua" panose="02040602050305030304" pitchFamily="18" charset="0"/>
              </a:rPr>
              <a:t> - Has Touch Screen Or Not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Wifi</a:t>
            </a:r>
            <a:r>
              <a:rPr lang="en-GB" dirty="0" smtClean="0">
                <a:solidFill>
                  <a:schemeClr val="tx1">
                    <a:lumMod val="85000"/>
                    <a:lumOff val="15000"/>
                  </a:schemeClr>
                </a:solidFill>
                <a:latin typeface="Book Antiqua" panose="02040602050305030304" pitchFamily="18" charset="0"/>
              </a:rPr>
              <a:t> - Has </a:t>
            </a:r>
            <a:r>
              <a:rPr lang="en-GB" dirty="0" err="1" smtClean="0">
                <a:solidFill>
                  <a:schemeClr val="tx1">
                    <a:lumMod val="85000"/>
                    <a:lumOff val="15000"/>
                  </a:schemeClr>
                </a:solidFill>
                <a:latin typeface="Book Antiqua" panose="02040602050305030304" pitchFamily="18" charset="0"/>
              </a:rPr>
              <a:t>Wifi</a:t>
            </a:r>
            <a:r>
              <a:rPr lang="en-GB" dirty="0" smtClean="0">
                <a:solidFill>
                  <a:schemeClr val="tx1">
                    <a:lumMod val="85000"/>
                    <a:lumOff val="15000"/>
                  </a:schemeClr>
                </a:solidFill>
                <a:latin typeface="Book Antiqua" panose="02040602050305030304" pitchFamily="18" charset="0"/>
              </a:rPr>
              <a:t> Or Not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Sc_h</a:t>
            </a:r>
            <a:r>
              <a:rPr lang="en-GB" dirty="0" smtClean="0">
                <a:solidFill>
                  <a:schemeClr val="tx1">
                    <a:lumMod val="85000"/>
                    <a:lumOff val="15000"/>
                  </a:schemeClr>
                </a:solidFill>
                <a:latin typeface="Book Antiqua" panose="02040602050305030304" pitchFamily="18" charset="0"/>
              </a:rPr>
              <a:t> - Screen Height Of Mobile In Cm</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Sc_w</a:t>
            </a:r>
            <a:r>
              <a:rPr lang="en-GB" dirty="0" smtClean="0">
                <a:solidFill>
                  <a:schemeClr val="tx1">
                    <a:lumMod val="85000"/>
                    <a:lumOff val="15000"/>
                  </a:schemeClr>
                </a:solidFill>
                <a:latin typeface="Book Antiqua" panose="02040602050305030304" pitchFamily="18" charset="0"/>
              </a:rPr>
              <a:t> - Screen Width Of Mobile In Cm</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Talk_time</a:t>
            </a:r>
            <a:r>
              <a:rPr lang="en-GB" dirty="0" smtClean="0">
                <a:solidFill>
                  <a:schemeClr val="tx1">
                    <a:lumMod val="85000"/>
                    <a:lumOff val="15000"/>
                  </a:schemeClr>
                </a:solidFill>
                <a:latin typeface="Book Antiqua" panose="02040602050305030304" pitchFamily="18" charset="0"/>
              </a:rPr>
              <a:t> - Longest Time That A Single Battery Charge Will Last When You Are On Call.</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Three_g</a:t>
            </a:r>
            <a:r>
              <a:rPr lang="en-GB" dirty="0" smtClean="0">
                <a:solidFill>
                  <a:schemeClr val="tx1">
                    <a:lumMod val="85000"/>
                    <a:lumOff val="15000"/>
                  </a:schemeClr>
                </a:solidFill>
                <a:latin typeface="Book Antiqua" panose="02040602050305030304" pitchFamily="18" charset="0"/>
              </a:rPr>
              <a:t> - Has 3g Or Not</a:t>
            </a:r>
          </a:p>
          <a:p>
            <a:pPr marL="285750" indent="-285750">
              <a:buFont typeface="Wingdings" panose="05000000000000000000" pitchFamily="2" charset="2"/>
              <a:buChar char="q"/>
            </a:pPr>
            <a:r>
              <a:rPr lang="en-GB" b="1" dirty="0" err="1" smtClean="0">
                <a:solidFill>
                  <a:schemeClr val="tx1">
                    <a:lumMod val="85000"/>
                    <a:lumOff val="15000"/>
                  </a:schemeClr>
                </a:solidFill>
                <a:latin typeface="Book Antiqua" panose="02040602050305030304" pitchFamily="18" charset="0"/>
              </a:rPr>
              <a:t>Price_range</a:t>
            </a:r>
            <a:r>
              <a:rPr lang="en-GB" dirty="0" smtClean="0">
                <a:solidFill>
                  <a:schemeClr val="tx1">
                    <a:lumMod val="85000"/>
                    <a:lumOff val="15000"/>
                  </a:schemeClr>
                </a:solidFill>
                <a:latin typeface="Book Antiqua" panose="02040602050305030304" pitchFamily="18" charset="0"/>
              </a:rPr>
              <a:t> - This Is Target Variable With Value Of 0(low), 1(medium), 2(high) And 3(very High).</a:t>
            </a:r>
            <a:endParaRPr lang="en-GB" b="0" i="0" dirty="0">
              <a:solidFill>
                <a:schemeClr val="tx1">
                  <a:lumMod val="85000"/>
                  <a:lumOff val="15000"/>
                </a:schemeClr>
              </a:solidFill>
              <a:latin typeface="Book Antiqua" panose="02040602050305030304" pitchFamily="18" charset="0"/>
            </a:endParaRPr>
          </a:p>
        </p:txBody>
      </p:sp>
      <p:sp>
        <p:nvSpPr>
          <p:cNvPr id="4" name="TextBox 3"/>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FEATURE  SUMMARY</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11718933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DATA  INSIGHTS</a:t>
            </a:r>
            <a:endParaRPr lang="en-IN" sz="4000" b="1" u="sng" dirty="0">
              <a:solidFill>
                <a:schemeClr val="bg2">
                  <a:lumMod val="10000"/>
                </a:schemeClr>
              </a:solidFill>
              <a:latin typeface="Book Antiqua" panose="02040602050305030304" pitchFamily="18" charset="0"/>
            </a:endParaRPr>
          </a:p>
        </p:txBody>
      </p:sp>
      <p:sp>
        <p:nvSpPr>
          <p:cNvPr id="6" name="Rectangle 5"/>
          <p:cNvSpPr/>
          <p:nvPr/>
        </p:nvSpPr>
        <p:spPr>
          <a:xfrm>
            <a:off x="0" y="688630"/>
            <a:ext cx="12192001" cy="5262979"/>
          </a:xfrm>
          <a:prstGeom prst="rect">
            <a:avLst/>
          </a:prstGeom>
        </p:spPr>
        <p:txBody>
          <a:bodyPr wrap="square">
            <a:spAutoFit/>
          </a:bodyPr>
          <a:lstStyle/>
          <a:p>
            <a:pPr marL="285750" indent="-285750" algn="just">
              <a:buFont typeface="Wingdings" panose="05000000000000000000" pitchFamily="2" charset="2"/>
              <a:buChar char="q"/>
            </a:pPr>
            <a:r>
              <a:rPr lang="en-GB" sz="2400" b="0" i="0" dirty="0" smtClean="0">
                <a:solidFill>
                  <a:schemeClr val="tx1">
                    <a:lumMod val="85000"/>
                    <a:lumOff val="15000"/>
                  </a:schemeClr>
                </a:solidFill>
                <a:latin typeface="Book Antiqua" panose="02040602050305030304" pitchFamily="18" charset="0"/>
              </a:rPr>
              <a:t>There </a:t>
            </a:r>
            <a:r>
              <a:rPr lang="en-GB" sz="2400" dirty="0" smtClean="0">
                <a:solidFill>
                  <a:schemeClr val="tx1">
                    <a:lumMod val="85000"/>
                    <a:lumOff val="15000"/>
                  </a:schemeClr>
                </a:solidFill>
                <a:latin typeface="Book Antiqua" panose="02040602050305030304" pitchFamily="18" charset="0"/>
              </a:rPr>
              <a:t>Is No Missing Values, No Null Values, No Duplicate Values.</a:t>
            </a:r>
          </a:p>
          <a:p>
            <a:pPr marL="285750" indent="-285750" algn="just">
              <a:buFont typeface="Wingdings" panose="05000000000000000000" pitchFamily="2" charset="2"/>
              <a:buChar char="q"/>
            </a:pPr>
            <a:r>
              <a:rPr lang="en-GB" sz="2400" b="0" i="0" dirty="0" smtClean="0">
                <a:solidFill>
                  <a:schemeClr val="tx1">
                    <a:lumMod val="85000"/>
                    <a:lumOff val="15000"/>
                  </a:schemeClr>
                </a:solidFill>
                <a:latin typeface="Book Antiqua" panose="02040602050305030304" pitchFamily="18" charset="0"/>
              </a:rPr>
              <a:t>We Have Dependent Variable ‘Price Range’ Which We Will Need To Predict For Future Observations.</a:t>
            </a:r>
          </a:p>
          <a:p>
            <a:pPr marL="285750" indent="-285750" algn="just">
              <a:buFont typeface="Wingdings" panose="05000000000000000000" pitchFamily="2" charset="2"/>
              <a:buChar char="q"/>
            </a:pPr>
            <a:r>
              <a:rPr lang="en-GB" sz="2400" dirty="0" smtClean="0">
                <a:solidFill>
                  <a:schemeClr val="tx1">
                    <a:lumMod val="85000"/>
                    <a:lumOff val="15000"/>
                  </a:schemeClr>
                </a:solidFill>
                <a:latin typeface="Book Antiqua" panose="02040602050305030304" pitchFamily="18" charset="0"/>
              </a:rPr>
              <a:t>It Is Basically A Classification Problem Having Classes 0, 1, 2, 3, Which Predict The Ranges Of The Mobile Price.</a:t>
            </a:r>
          </a:p>
          <a:p>
            <a:pPr marL="285750" indent="-285750" algn="just">
              <a:buFont typeface="Wingdings" panose="05000000000000000000" pitchFamily="2" charset="2"/>
              <a:buChar char="q"/>
            </a:pPr>
            <a:r>
              <a:rPr lang="en-GB" sz="2400" b="0" i="0" dirty="0" smtClean="0">
                <a:solidFill>
                  <a:schemeClr val="tx1">
                    <a:lumMod val="85000"/>
                    <a:lumOff val="15000"/>
                  </a:schemeClr>
                </a:solidFill>
                <a:latin typeface="Book Antiqua" panose="02040602050305030304" pitchFamily="18" charset="0"/>
              </a:rPr>
              <a:t>First We Have To Convert Every Feature Name According To Its Corresponding Name Which Will Help Us For Better Understanding Of The Dataset.</a:t>
            </a:r>
          </a:p>
          <a:p>
            <a:pPr marL="285750" indent="-285750" algn="just">
              <a:buFont typeface="Wingdings" panose="05000000000000000000" pitchFamily="2" charset="2"/>
              <a:buChar char="q"/>
            </a:pPr>
            <a:r>
              <a:rPr lang="en-GB" sz="2400" dirty="0" smtClean="0">
                <a:solidFill>
                  <a:schemeClr val="tx1">
                    <a:lumMod val="85000"/>
                    <a:lumOff val="15000"/>
                  </a:schemeClr>
                </a:solidFill>
                <a:latin typeface="Book Antiqua" panose="02040602050305030304" pitchFamily="18" charset="0"/>
              </a:rPr>
              <a:t>Here Are Our New Feature Names : 'Battery </a:t>
            </a:r>
            <a:r>
              <a:rPr lang="en-GB" sz="2400" dirty="0">
                <a:solidFill>
                  <a:schemeClr val="tx1">
                    <a:lumMod val="85000"/>
                    <a:lumOff val="15000"/>
                  </a:schemeClr>
                </a:solidFill>
                <a:latin typeface="Book Antiqua" panose="02040602050305030304" pitchFamily="18" charset="0"/>
              </a:rPr>
              <a:t>power', 'Bluetooth', 'CPU Speed', 'Dual </a:t>
            </a:r>
            <a:r>
              <a:rPr lang="en-GB" sz="2400" dirty="0" err="1">
                <a:solidFill>
                  <a:schemeClr val="tx1">
                    <a:lumMod val="85000"/>
                    <a:lumOff val="15000"/>
                  </a:schemeClr>
                </a:solidFill>
                <a:latin typeface="Book Antiqua" panose="02040602050305030304" pitchFamily="18" charset="0"/>
              </a:rPr>
              <a:t>Sim</a:t>
            </a:r>
            <a:r>
              <a:rPr lang="en-GB" sz="2400" dirty="0">
                <a:solidFill>
                  <a:schemeClr val="tx1">
                    <a:lumMod val="85000"/>
                    <a:lumOff val="15000"/>
                  </a:schemeClr>
                </a:solidFill>
                <a:latin typeface="Book Antiqua" panose="02040602050305030304" pitchFamily="18" charset="0"/>
              </a:rPr>
              <a:t>', 'Front Camera', '4G', 'ROM', 'Height', 'weight', 'cores', 'Back Camera', 'Pixel Height', 'Pixel width', 'RAM</a:t>
            </a:r>
            <a:r>
              <a:rPr lang="en-GB" sz="2400" dirty="0" smtClean="0">
                <a:solidFill>
                  <a:schemeClr val="tx1">
                    <a:lumMod val="85000"/>
                    <a:lumOff val="15000"/>
                  </a:schemeClr>
                </a:solidFill>
                <a:latin typeface="Book Antiqua" panose="02040602050305030304" pitchFamily="18" charset="0"/>
              </a:rPr>
              <a:t>', 'Screen </a:t>
            </a:r>
            <a:r>
              <a:rPr lang="en-GB" sz="2400" dirty="0">
                <a:solidFill>
                  <a:schemeClr val="tx1">
                    <a:lumMod val="85000"/>
                    <a:lumOff val="15000"/>
                  </a:schemeClr>
                </a:solidFill>
                <a:latin typeface="Book Antiqua" panose="02040602050305030304" pitchFamily="18" charset="0"/>
              </a:rPr>
              <a:t>length</a:t>
            </a:r>
            <a:r>
              <a:rPr lang="en-GB" sz="2400" dirty="0" smtClean="0">
                <a:solidFill>
                  <a:schemeClr val="tx1">
                    <a:lumMod val="85000"/>
                    <a:lumOff val="15000"/>
                  </a:schemeClr>
                </a:solidFill>
                <a:latin typeface="Book Antiqua" panose="02040602050305030304" pitchFamily="18" charset="0"/>
              </a:rPr>
              <a:t>', 'Screen </a:t>
            </a:r>
            <a:r>
              <a:rPr lang="en-GB" sz="2400" dirty="0">
                <a:solidFill>
                  <a:schemeClr val="tx1">
                    <a:lumMod val="85000"/>
                    <a:lumOff val="15000"/>
                  </a:schemeClr>
                </a:solidFill>
                <a:latin typeface="Book Antiqua" panose="02040602050305030304" pitchFamily="18" charset="0"/>
              </a:rPr>
              <a:t>width', 'Talk time','3G','Touch Screen</a:t>
            </a:r>
            <a:r>
              <a:rPr lang="en-GB" sz="2400" dirty="0" smtClean="0">
                <a:solidFill>
                  <a:schemeClr val="tx1">
                    <a:lumMod val="85000"/>
                    <a:lumOff val="15000"/>
                  </a:schemeClr>
                </a:solidFill>
                <a:latin typeface="Book Antiqua" panose="02040602050305030304" pitchFamily="18" charset="0"/>
              </a:rPr>
              <a:t>', '</a:t>
            </a:r>
            <a:r>
              <a:rPr lang="en-GB" sz="2400" dirty="0" err="1" smtClean="0">
                <a:solidFill>
                  <a:schemeClr val="tx1">
                    <a:lumMod val="85000"/>
                    <a:lumOff val="15000"/>
                  </a:schemeClr>
                </a:solidFill>
                <a:latin typeface="Book Antiqua" panose="02040602050305030304" pitchFamily="18" charset="0"/>
              </a:rPr>
              <a:t>WiFi</a:t>
            </a:r>
            <a:r>
              <a:rPr lang="en-GB" sz="2400" dirty="0" smtClean="0">
                <a:solidFill>
                  <a:schemeClr val="tx1">
                    <a:lumMod val="85000"/>
                    <a:lumOff val="15000"/>
                  </a:schemeClr>
                </a:solidFill>
                <a:latin typeface="Book Antiqua" panose="02040602050305030304" pitchFamily="18" charset="0"/>
              </a:rPr>
              <a:t>', 'Price </a:t>
            </a:r>
            <a:r>
              <a:rPr lang="en-GB" sz="2400" dirty="0">
                <a:solidFill>
                  <a:schemeClr val="tx1">
                    <a:lumMod val="85000"/>
                    <a:lumOff val="15000"/>
                  </a:schemeClr>
                </a:solidFill>
                <a:latin typeface="Book Antiqua" panose="02040602050305030304" pitchFamily="18" charset="0"/>
              </a:rPr>
              <a:t>Range</a:t>
            </a:r>
            <a:r>
              <a:rPr lang="en-GB" sz="2400" dirty="0" smtClean="0">
                <a:solidFill>
                  <a:schemeClr val="tx1">
                    <a:lumMod val="85000"/>
                    <a:lumOff val="15000"/>
                  </a:schemeClr>
                </a:solidFill>
                <a:latin typeface="Book Antiqua" panose="02040602050305030304" pitchFamily="18" charset="0"/>
              </a:rPr>
              <a:t>']</a:t>
            </a:r>
          </a:p>
          <a:p>
            <a:pPr marL="285750" indent="-285750" algn="just">
              <a:buFont typeface="Wingdings" panose="05000000000000000000" pitchFamily="2" charset="2"/>
              <a:buChar char="q"/>
            </a:pPr>
            <a:r>
              <a:rPr lang="en-GB" sz="2400" b="0" i="0" dirty="0" smtClean="0">
                <a:solidFill>
                  <a:schemeClr val="tx1">
                    <a:lumMod val="85000"/>
                    <a:lumOff val="15000"/>
                  </a:schemeClr>
                </a:solidFill>
                <a:latin typeface="Book Antiqua" panose="02040602050305030304" pitchFamily="18" charset="0"/>
              </a:rPr>
              <a:t>Now Let’s Get I</a:t>
            </a:r>
            <a:r>
              <a:rPr lang="en-GB" sz="2400" dirty="0" smtClean="0">
                <a:solidFill>
                  <a:schemeClr val="tx1">
                    <a:lumMod val="85000"/>
                    <a:lumOff val="15000"/>
                  </a:schemeClr>
                </a:solidFill>
                <a:latin typeface="Book Antiqua" panose="02040602050305030304" pitchFamily="18" charset="0"/>
              </a:rPr>
              <a:t>nto Our Data And Do Exploratory Data Analysis, Feature Engineering, Feature Selection And At The End Implement Machine Learning Models With Respect </a:t>
            </a:r>
            <a:r>
              <a:rPr lang="en-GB" sz="2400" dirty="0">
                <a:solidFill>
                  <a:schemeClr val="tx1">
                    <a:lumMod val="85000"/>
                    <a:lumOff val="15000"/>
                  </a:schemeClr>
                </a:solidFill>
                <a:latin typeface="Book Antiqua" panose="02040602050305030304" pitchFamily="18" charset="0"/>
              </a:rPr>
              <a:t>T</a:t>
            </a:r>
            <a:r>
              <a:rPr lang="en-GB" sz="2400" dirty="0" smtClean="0">
                <a:solidFill>
                  <a:schemeClr val="tx1">
                    <a:lumMod val="85000"/>
                    <a:lumOff val="15000"/>
                  </a:schemeClr>
                </a:solidFill>
                <a:latin typeface="Book Antiqua" panose="02040602050305030304" pitchFamily="18" charset="0"/>
              </a:rPr>
              <a:t>o The Classification Problem And Predict Some Observations.</a:t>
            </a:r>
            <a:endParaRPr lang="en-GB" sz="2400" b="0" i="0" dirty="0">
              <a:solidFill>
                <a:schemeClr val="tx1">
                  <a:lumMod val="85000"/>
                  <a:lumOff val="15000"/>
                </a:schemeClr>
              </a:solidFill>
              <a:latin typeface="Book Antiqua" panose="02040602050305030304" pitchFamily="18" charset="0"/>
            </a:endParaRPr>
          </a:p>
        </p:txBody>
      </p:sp>
    </p:spTree>
    <p:extLst>
      <p:ext uri="{BB962C8B-B14F-4D97-AF65-F5344CB8AC3E}">
        <p14:creationId xmlns:p14="http://schemas.microsoft.com/office/powerpoint/2010/main" val="479900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60760" y="1039091"/>
            <a:ext cx="7966366" cy="1938992"/>
          </a:xfrm>
          <a:prstGeom prst="rect">
            <a:avLst/>
          </a:prstGeom>
          <a:solidFill>
            <a:schemeClr val="bg1"/>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IN" sz="6000" b="1" dirty="0" smtClean="0">
                <a:ln/>
                <a:solidFill>
                  <a:srgbClr val="FF0000"/>
                </a:solidFill>
              </a:rPr>
              <a:t>EXPLOROTARY DATA ANALYSIS</a:t>
            </a:r>
            <a:endParaRPr lang="en-IN" sz="6000" b="1" dirty="0">
              <a:ln/>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273" y="1454727"/>
            <a:ext cx="7855523" cy="5403273"/>
          </a:xfrm>
          <a:prstGeom prst="rect">
            <a:avLst/>
          </a:prstGeom>
        </p:spPr>
      </p:pic>
    </p:spTree>
    <p:extLst>
      <p:ext uri="{BB962C8B-B14F-4D97-AF65-F5344CB8AC3E}">
        <p14:creationId xmlns:p14="http://schemas.microsoft.com/office/powerpoint/2010/main" val="3267263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5745739" y="785611"/>
            <a:ext cx="5438775" cy="5314950"/>
          </a:xfrm>
          <a:prstGeom prst="rect">
            <a:avLst/>
          </a:prstGeom>
        </p:spPr>
      </p:pic>
      <p:sp>
        <p:nvSpPr>
          <p:cNvPr id="5" name="TextBox 4"/>
          <p:cNvSpPr txBox="1"/>
          <p:nvPr/>
        </p:nvSpPr>
        <p:spPr>
          <a:xfrm>
            <a:off x="762003" y="1634837"/>
            <a:ext cx="4752109" cy="2677656"/>
          </a:xfrm>
          <a:prstGeom prst="rect">
            <a:avLst/>
          </a:prstGeom>
          <a:noFill/>
        </p:spPr>
        <p:txBody>
          <a:bodyPr wrap="square" rtlCol="0">
            <a:spAutoFit/>
          </a:bodyPr>
          <a:lstStyle/>
          <a:p>
            <a:pPr marL="342900" indent="-342900" algn="just">
              <a:buFont typeface="Wingdings" panose="05000000000000000000" pitchFamily="2" charset="2"/>
              <a:buChar char="q"/>
            </a:pPr>
            <a:r>
              <a:rPr lang="en-IN" sz="2400" dirty="0" smtClean="0">
                <a:solidFill>
                  <a:schemeClr val="tx1">
                    <a:lumMod val="85000"/>
                    <a:lumOff val="15000"/>
                  </a:schemeClr>
                </a:solidFill>
                <a:latin typeface="Book Antiqua" panose="02040602050305030304" pitchFamily="18" charset="0"/>
              </a:rPr>
              <a:t>Our Data Set Have Same Number Of Independent Variables</a:t>
            </a:r>
          </a:p>
          <a:p>
            <a:pPr marL="342900" indent="-342900" algn="just">
              <a:buFont typeface="Wingdings" panose="05000000000000000000" pitchFamily="2" charset="2"/>
              <a:buChar char="q"/>
            </a:pPr>
            <a:r>
              <a:rPr lang="en-IN" sz="2400" dirty="0" smtClean="0">
                <a:solidFill>
                  <a:schemeClr val="tx1">
                    <a:lumMod val="85000"/>
                    <a:lumOff val="15000"/>
                  </a:schemeClr>
                </a:solidFill>
                <a:latin typeface="Book Antiqua" panose="02040602050305030304" pitchFamily="18" charset="0"/>
              </a:rPr>
              <a:t>Our Dataset Has 2000 Total Observations Among Which 500 Numbers Of </a:t>
            </a:r>
            <a:r>
              <a:rPr lang="en-IN" sz="2400" dirty="0">
                <a:solidFill>
                  <a:schemeClr val="tx1">
                    <a:lumMod val="85000"/>
                    <a:lumOff val="15000"/>
                  </a:schemeClr>
                </a:solidFill>
                <a:latin typeface="Book Antiqua" panose="02040602050305030304" pitchFamily="18" charset="0"/>
              </a:rPr>
              <a:t>E</a:t>
            </a:r>
            <a:r>
              <a:rPr lang="en-IN" sz="2400" dirty="0" smtClean="0">
                <a:solidFill>
                  <a:schemeClr val="tx1">
                    <a:lumMod val="85000"/>
                    <a:lumOff val="15000"/>
                  </a:schemeClr>
                </a:solidFill>
                <a:latin typeface="Book Antiqua" panose="02040602050305030304" pitchFamily="18" charset="0"/>
              </a:rPr>
              <a:t>ach </a:t>
            </a:r>
            <a:r>
              <a:rPr lang="en-IN" sz="2400" dirty="0">
                <a:solidFill>
                  <a:schemeClr val="tx1">
                    <a:lumMod val="85000"/>
                    <a:lumOff val="15000"/>
                  </a:schemeClr>
                </a:solidFill>
                <a:latin typeface="Book Antiqua" panose="02040602050305030304" pitchFamily="18" charset="0"/>
              </a:rPr>
              <a:t>C</a:t>
            </a:r>
            <a:r>
              <a:rPr lang="en-IN" sz="2400" dirty="0" smtClean="0">
                <a:solidFill>
                  <a:schemeClr val="tx1">
                    <a:lumMod val="85000"/>
                    <a:lumOff val="15000"/>
                  </a:schemeClr>
                </a:solidFill>
                <a:latin typeface="Book Antiqua" panose="02040602050305030304" pitchFamily="18" charset="0"/>
              </a:rPr>
              <a:t>lass </a:t>
            </a:r>
            <a:r>
              <a:rPr lang="en-IN" sz="2400" dirty="0">
                <a:solidFill>
                  <a:schemeClr val="tx1">
                    <a:lumMod val="85000"/>
                    <a:lumOff val="15000"/>
                  </a:schemeClr>
                </a:solidFill>
                <a:latin typeface="Book Antiqua" panose="02040602050305030304" pitchFamily="18" charset="0"/>
              </a:rPr>
              <a:t>I</a:t>
            </a:r>
            <a:r>
              <a:rPr lang="en-IN" sz="2400" dirty="0" smtClean="0">
                <a:solidFill>
                  <a:schemeClr val="tx1">
                    <a:lumMod val="85000"/>
                    <a:lumOff val="15000"/>
                  </a:schemeClr>
                </a:solidFill>
                <a:latin typeface="Book Antiqua" panose="02040602050305030304" pitchFamily="18" charset="0"/>
              </a:rPr>
              <a:t>s </a:t>
            </a:r>
            <a:r>
              <a:rPr lang="en-IN" sz="2400" dirty="0">
                <a:solidFill>
                  <a:schemeClr val="tx1">
                    <a:lumMod val="85000"/>
                    <a:lumOff val="15000"/>
                  </a:schemeClr>
                </a:solidFill>
                <a:latin typeface="Book Antiqua" panose="02040602050305030304" pitchFamily="18" charset="0"/>
              </a:rPr>
              <a:t>P</a:t>
            </a:r>
            <a:r>
              <a:rPr lang="en-IN" sz="2400" dirty="0" smtClean="0">
                <a:solidFill>
                  <a:schemeClr val="tx1">
                    <a:lumMod val="85000"/>
                    <a:lumOff val="15000"/>
                  </a:schemeClr>
                </a:solidFill>
                <a:latin typeface="Book Antiqua" panose="02040602050305030304" pitchFamily="18" charset="0"/>
              </a:rPr>
              <a:t>resent.</a:t>
            </a:r>
            <a:endParaRPr lang="en-IN" sz="2400" dirty="0">
              <a:solidFill>
                <a:schemeClr val="tx1">
                  <a:lumMod val="85000"/>
                  <a:lumOff val="15000"/>
                </a:schemeClr>
              </a:solidFill>
              <a:latin typeface="Book Antiqua" panose="02040602050305030304" pitchFamily="18" charset="0"/>
            </a:endParaRPr>
          </a:p>
        </p:txBody>
      </p:sp>
      <p:sp>
        <p:nvSpPr>
          <p:cNvPr id="6" name="TextBox 5"/>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DEPENDENT FEATURE</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2088749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mab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141" y="164204"/>
            <a:ext cx="588266" cy="6214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24728" y="1123949"/>
            <a:ext cx="2817236" cy="2604655"/>
          </a:xfrm>
          <a:prstGeom prst="rect">
            <a:avLst/>
          </a:prstGeom>
        </p:spPr>
      </p:pic>
      <p:pic>
        <p:nvPicPr>
          <p:cNvPr id="3" name="Picture 2"/>
          <p:cNvPicPr>
            <a:picLocks noChangeAspect="1"/>
          </p:cNvPicPr>
          <p:nvPr/>
        </p:nvPicPr>
        <p:blipFill>
          <a:blip r:embed="rId4"/>
          <a:stretch>
            <a:fillRect/>
          </a:stretch>
        </p:blipFill>
        <p:spPr>
          <a:xfrm>
            <a:off x="3284611" y="1123950"/>
            <a:ext cx="2973962" cy="2604654"/>
          </a:xfrm>
          <a:prstGeom prst="rect">
            <a:avLst/>
          </a:prstGeom>
        </p:spPr>
      </p:pic>
      <p:pic>
        <p:nvPicPr>
          <p:cNvPr id="4" name="Picture 3"/>
          <p:cNvPicPr>
            <a:picLocks noChangeAspect="1"/>
          </p:cNvPicPr>
          <p:nvPr/>
        </p:nvPicPr>
        <p:blipFill>
          <a:blip r:embed="rId5"/>
          <a:stretch>
            <a:fillRect/>
          </a:stretch>
        </p:blipFill>
        <p:spPr>
          <a:xfrm>
            <a:off x="6161596" y="1123949"/>
            <a:ext cx="2996259" cy="2604654"/>
          </a:xfrm>
          <a:prstGeom prst="rect">
            <a:avLst/>
          </a:prstGeom>
        </p:spPr>
      </p:pic>
      <p:pic>
        <p:nvPicPr>
          <p:cNvPr id="5" name="Picture 4"/>
          <p:cNvPicPr>
            <a:picLocks noChangeAspect="1"/>
          </p:cNvPicPr>
          <p:nvPr/>
        </p:nvPicPr>
        <p:blipFill>
          <a:blip r:embed="rId6"/>
          <a:stretch>
            <a:fillRect/>
          </a:stretch>
        </p:blipFill>
        <p:spPr>
          <a:xfrm>
            <a:off x="8960210" y="1123949"/>
            <a:ext cx="2899282" cy="2604655"/>
          </a:xfrm>
          <a:prstGeom prst="rect">
            <a:avLst/>
          </a:prstGeom>
        </p:spPr>
      </p:pic>
      <p:pic>
        <p:nvPicPr>
          <p:cNvPr id="6" name="Picture 5"/>
          <p:cNvPicPr>
            <a:picLocks noChangeAspect="1"/>
          </p:cNvPicPr>
          <p:nvPr/>
        </p:nvPicPr>
        <p:blipFill>
          <a:blip r:embed="rId7"/>
          <a:stretch>
            <a:fillRect/>
          </a:stretch>
        </p:blipFill>
        <p:spPr>
          <a:xfrm>
            <a:off x="1828800" y="3728604"/>
            <a:ext cx="3030466" cy="2783031"/>
          </a:xfrm>
          <a:prstGeom prst="rect">
            <a:avLst/>
          </a:prstGeom>
        </p:spPr>
      </p:pic>
      <p:pic>
        <p:nvPicPr>
          <p:cNvPr id="7" name="Picture 6"/>
          <p:cNvPicPr>
            <a:picLocks noChangeAspect="1"/>
          </p:cNvPicPr>
          <p:nvPr/>
        </p:nvPicPr>
        <p:blipFill>
          <a:blip r:embed="rId8"/>
          <a:stretch>
            <a:fillRect/>
          </a:stretch>
        </p:blipFill>
        <p:spPr>
          <a:xfrm>
            <a:off x="7559061" y="3728603"/>
            <a:ext cx="3011957" cy="2783031"/>
          </a:xfrm>
          <a:prstGeom prst="rect">
            <a:avLst/>
          </a:prstGeom>
        </p:spPr>
      </p:pic>
      <p:sp>
        <p:nvSpPr>
          <p:cNvPr id="9" name="TextBox 8"/>
          <p:cNvSpPr txBox="1"/>
          <p:nvPr/>
        </p:nvSpPr>
        <p:spPr>
          <a:xfrm>
            <a:off x="3206839" y="77725"/>
            <a:ext cx="6104585" cy="707886"/>
          </a:xfrm>
          <a:prstGeom prst="rect">
            <a:avLst/>
          </a:prstGeom>
          <a:noFill/>
        </p:spPr>
        <p:txBody>
          <a:bodyPr wrap="square" rtlCol="0">
            <a:spAutoFit/>
          </a:bodyPr>
          <a:lstStyle/>
          <a:p>
            <a:pPr algn="ctr"/>
            <a:r>
              <a:rPr lang="en-IN" sz="4000" b="1" u="sng" dirty="0" smtClean="0">
                <a:ln w="13462">
                  <a:solidFill>
                    <a:schemeClr val="bg1"/>
                  </a:solidFill>
                  <a:prstDash val="solid"/>
                </a:ln>
                <a:solidFill>
                  <a:schemeClr val="bg2">
                    <a:lumMod val="10000"/>
                  </a:schemeClr>
                </a:solidFill>
                <a:effectLst>
                  <a:outerShdw dist="38100" dir="2700000" algn="bl" rotWithShape="0">
                    <a:schemeClr val="accent5"/>
                  </a:outerShdw>
                </a:effectLst>
                <a:latin typeface="Book Antiqua" panose="02040602050305030304" pitchFamily="18" charset="0"/>
              </a:rPr>
              <a:t>BINARY CLASSES</a:t>
            </a:r>
            <a:endParaRPr lang="en-IN" sz="4000" b="1" u="sng" dirty="0">
              <a:solidFill>
                <a:schemeClr val="bg2">
                  <a:lumMod val="10000"/>
                </a:schemeClr>
              </a:solidFill>
              <a:latin typeface="Book Antiqua" panose="02040602050305030304" pitchFamily="18" charset="0"/>
            </a:endParaRPr>
          </a:p>
        </p:txBody>
      </p:sp>
    </p:spTree>
    <p:extLst>
      <p:ext uri="{BB962C8B-B14F-4D97-AF65-F5344CB8AC3E}">
        <p14:creationId xmlns:p14="http://schemas.microsoft.com/office/powerpoint/2010/main" val="484435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511</TotalTime>
  <Words>751</Words>
  <Application>Microsoft Office PowerPoint</Application>
  <PresentationFormat>Widescreen</PresentationFormat>
  <Paragraphs>98</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Bell MT</vt:lpstr>
      <vt:lpstr>Book Antiqua</vt:lpstr>
      <vt:lpstr>Calibri</vt:lpstr>
      <vt:lpstr>Calibri Light</vt:lpstr>
      <vt:lpstr>Constantia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PRATYUSH</dc:creator>
  <cp:lastModifiedBy>Microsoft account</cp:lastModifiedBy>
  <cp:revision>43</cp:revision>
  <dcterms:created xsi:type="dcterms:W3CDTF">2022-09-01T01:23:10Z</dcterms:created>
  <dcterms:modified xsi:type="dcterms:W3CDTF">2022-09-04T17:47:56Z</dcterms:modified>
</cp:coreProperties>
</file>